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404" r:id="rId2"/>
    <p:sldId id="414" r:id="rId3"/>
    <p:sldId id="409" r:id="rId4"/>
    <p:sldId id="405" r:id="rId5"/>
  </p:sldIdLst>
  <p:sldSz cx="12192000" cy="6858000"/>
  <p:notesSz cx="7104063"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48"/>
  </p:normalViewPr>
  <p:slideViewPr>
    <p:cSldViewPr snapToGrid="0">
      <p:cViewPr varScale="1">
        <p:scale>
          <a:sx n="107" d="100"/>
          <a:sy n="107" d="100"/>
        </p:scale>
        <p:origin x="77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GB"/>
          </a:p>
        </p:txBody>
      </p:sp>
      <p:sp>
        <p:nvSpPr>
          <p:cNvPr id="3" name="Datumsplatzhalter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5D83DE88-C562-4AED-9D47-444A6274048B}" type="datetimeFigureOut">
              <a:rPr lang="en-GB" smtClean="0"/>
              <a:t>07/05/2024</a:t>
            </a:fld>
            <a:endParaRPr lang="en-GB"/>
          </a:p>
        </p:txBody>
      </p:sp>
      <p:sp>
        <p:nvSpPr>
          <p:cNvPr id="4" name="Folienbildplatzhalt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en-GB"/>
          </a:p>
        </p:txBody>
      </p:sp>
      <p:sp>
        <p:nvSpPr>
          <p:cNvPr id="5" name="Notizenplatzhalt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en-GB"/>
          </a:p>
        </p:txBody>
      </p:sp>
      <p:sp>
        <p:nvSpPr>
          <p:cNvPr id="7" name="Foliennummernplatzhalt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C06D51CE-05B7-416B-99FA-CC138B173BD4}" type="slidenum">
              <a:rPr lang="en-GB" smtClean="0"/>
              <a:t>‹Nr.›</a:t>
            </a:fld>
            <a:endParaRPr lang="en-GB"/>
          </a:p>
        </p:txBody>
      </p:sp>
    </p:spTree>
    <p:extLst>
      <p:ext uri="{BB962C8B-B14F-4D97-AF65-F5344CB8AC3E}">
        <p14:creationId xmlns:p14="http://schemas.microsoft.com/office/powerpoint/2010/main" val="4062529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slide" Target="../slides/slide1.xml"/><Relationship Id="rId4"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slide" Target="../slides/slide2.xml"/><Relationship Id="rId4"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slide" Target="../slides/slide3.xml"/><Relationship Id="rId4"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slide" Target="../slides/slide4.xml"/><Relationship Id="rId4"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custDataLst>
              <p:tags r:id="rId1"/>
            </p:custDataLst>
          </p:nvPr>
        </p:nvSpPr>
        <p:spPr/>
      </p:sp>
      <p:sp>
        <p:nvSpPr>
          <p:cNvPr id="3" name="Notizenplatzhalter 2"/>
          <p:cNvSpPr>
            <a:spLocks noGrp="1"/>
          </p:cNvSpPr>
          <p:nvPr>
            <p:ph type="body" idx="1"/>
            <p:custDataLst>
              <p:tags r:id="rId2"/>
            </p:custDataLst>
          </p:nvPr>
        </p:nvSpPr>
        <p:spPr/>
        <p:txBody>
          <a:bodyPr/>
          <a:lstStyle/>
          <a:p>
            <a:endParaRPr lang="en-GB" dirty="0"/>
          </a:p>
        </p:txBody>
      </p:sp>
      <p:sp>
        <p:nvSpPr>
          <p:cNvPr id="4" name="Foliennummernplatzhalter 3"/>
          <p:cNvSpPr>
            <a:spLocks noGrp="1"/>
          </p:cNvSpPr>
          <p:nvPr>
            <p:ph type="sldNum" sz="quarter" idx="10"/>
            <p:custDataLst>
              <p:tags r:id="rId3"/>
            </p:custDataLst>
          </p:nvPr>
        </p:nvSpPr>
        <p:spPr/>
        <p:txBody>
          <a:bodyPr/>
          <a:lstStyle/>
          <a:p>
            <a:fld id="{9C53593F-2752-4925-959E-BC626CD185A1}" type="slidenum">
              <a:rPr lang="en-GB" smtClean="0"/>
              <a:t>1</a:t>
            </a:fld>
            <a:endParaRPr lang="en-GB" dirty="0"/>
          </a:p>
        </p:txBody>
      </p:sp>
      <p:sp>
        <p:nvSpPr>
          <p:cNvPr id="5" name="Footer Placeholder 4"/>
          <p:cNvSpPr>
            <a:spLocks noGrp="1"/>
          </p:cNvSpPr>
          <p:nvPr>
            <p:ph type="ftr" sz="quarter" idx="11"/>
          </p:nvPr>
        </p:nvSpPr>
        <p:spPr/>
        <p:txBody>
          <a:bodyPr/>
          <a:lstStyle/>
          <a:p>
            <a:endParaRPr lang="de-AT"/>
          </a:p>
        </p:txBody>
      </p:sp>
      <p:sp>
        <p:nvSpPr>
          <p:cNvPr id="6" name="Header Placeholder 5"/>
          <p:cNvSpPr>
            <a:spLocks noGrp="1"/>
          </p:cNvSpPr>
          <p:nvPr>
            <p:ph type="hdr" sz="quarter" idx="12"/>
          </p:nvPr>
        </p:nvSpPr>
        <p:spPr/>
        <p:txBody>
          <a:bodyPr/>
          <a:lstStyle/>
          <a:p>
            <a:endParaRPr lang="de-AT"/>
          </a:p>
        </p:txBody>
      </p:sp>
    </p:spTree>
    <p:extLst>
      <p:ext uri="{BB962C8B-B14F-4D97-AF65-F5344CB8AC3E}">
        <p14:creationId xmlns:p14="http://schemas.microsoft.com/office/powerpoint/2010/main" val="1748696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custDataLst>
              <p:tags r:id="rId1"/>
            </p:custDataLst>
          </p:nvPr>
        </p:nvSpPr>
        <p:spPr/>
      </p:sp>
      <p:sp>
        <p:nvSpPr>
          <p:cNvPr id="3" name="Notizenplatzhalter 2"/>
          <p:cNvSpPr>
            <a:spLocks noGrp="1"/>
          </p:cNvSpPr>
          <p:nvPr>
            <p:ph type="body" idx="1"/>
            <p:custDataLst>
              <p:tags r:id="rId2"/>
            </p:custDataLst>
          </p:nvPr>
        </p:nvSpPr>
        <p:spPr/>
        <p:txBody>
          <a:bodyPr/>
          <a:lstStyle/>
          <a:p>
            <a:endParaRPr lang="en-GB" dirty="0"/>
          </a:p>
        </p:txBody>
      </p:sp>
      <p:sp>
        <p:nvSpPr>
          <p:cNvPr id="4" name="Foliennummernplatzhalter 3"/>
          <p:cNvSpPr>
            <a:spLocks noGrp="1"/>
          </p:cNvSpPr>
          <p:nvPr>
            <p:ph type="sldNum" sz="quarter" idx="10"/>
            <p:custDataLst>
              <p:tags r:id="rId3"/>
            </p:custDataLst>
          </p:nvPr>
        </p:nvSpPr>
        <p:spPr/>
        <p:txBody>
          <a:bodyPr/>
          <a:lstStyle/>
          <a:p>
            <a:fld id="{9C53593F-2752-4925-959E-BC626CD185A1}" type="slidenum">
              <a:rPr lang="en-GB" smtClean="0"/>
              <a:t>2</a:t>
            </a:fld>
            <a:endParaRPr lang="en-GB" dirty="0"/>
          </a:p>
        </p:txBody>
      </p:sp>
      <p:sp>
        <p:nvSpPr>
          <p:cNvPr id="5" name="Footer Placeholder 4"/>
          <p:cNvSpPr>
            <a:spLocks noGrp="1"/>
          </p:cNvSpPr>
          <p:nvPr>
            <p:ph type="ftr" sz="quarter" idx="11"/>
          </p:nvPr>
        </p:nvSpPr>
        <p:spPr/>
        <p:txBody>
          <a:bodyPr/>
          <a:lstStyle/>
          <a:p>
            <a:endParaRPr lang="de-AT"/>
          </a:p>
        </p:txBody>
      </p:sp>
      <p:sp>
        <p:nvSpPr>
          <p:cNvPr id="6" name="Header Placeholder 5"/>
          <p:cNvSpPr>
            <a:spLocks noGrp="1"/>
          </p:cNvSpPr>
          <p:nvPr>
            <p:ph type="hdr" sz="quarter" idx="12"/>
          </p:nvPr>
        </p:nvSpPr>
        <p:spPr/>
        <p:txBody>
          <a:bodyPr/>
          <a:lstStyle/>
          <a:p>
            <a:endParaRPr lang="de-AT"/>
          </a:p>
        </p:txBody>
      </p:sp>
    </p:spTree>
    <p:extLst>
      <p:ext uri="{BB962C8B-B14F-4D97-AF65-F5344CB8AC3E}">
        <p14:creationId xmlns:p14="http://schemas.microsoft.com/office/powerpoint/2010/main" val="523016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custDataLst>
              <p:tags r:id="rId1"/>
            </p:custDataLst>
          </p:nvPr>
        </p:nvSpPr>
        <p:spPr/>
      </p:sp>
      <p:sp>
        <p:nvSpPr>
          <p:cNvPr id="3" name="Notizenplatzhalter 2"/>
          <p:cNvSpPr>
            <a:spLocks noGrp="1"/>
          </p:cNvSpPr>
          <p:nvPr>
            <p:ph type="body" idx="1"/>
            <p:custDataLst>
              <p:tags r:id="rId2"/>
            </p:custDataLst>
          </p:nvPr>
        </p:nvSpPr>
        <p:spPr/>
        <p:txBody>
          <a:bodyPr/>
          <a:lstStyle/>
          <a:p>
            <a:endParaRPr lang="en-GB" dirty="0"/>
          </a:p>
        </p:txBody>
      </p:sp>
      <p:sp>
        <p:nvSpPr>
          <p:cNvPr id="4" name="Foliennummernplatzhalter 3"/>
          <p:cNvSpPr>
            <a:spLocks noGrp="1"/>
          </p:cNvSpPr>
          <p:nvPr>
            <p:ph type="sldNum" sz="quarter" idx="10"/>
            <p:custDataLst>
              <p:tags r:id="rId3"/>
            </p:custDataLst>
          </p:nvPr>
        </p:nvSpPr>
        <p:spPr/>
        <p:txBody>
          <a:bodyPr/>
          <a:lstStyle/>
          <a:p>
            <a:fld id="{9C53593F-2752-4925-959E-BC626CD185A1}" type="slidenum">
              <a:rPr lang="en-GB" smtClean="0"/>
              <a:t>3</a:t>
            </a:fld>
            <a:endParaRPr lang="en-GB" dirty="0"/>
          </a:p>
        </p:txBody>
      </p:sp>
      <p:sp>
        <p:nvSpPr>
          <p:cNvPr id="5" name="Footer Placeholder 4"/>
          <p:cNvSpPr>
            <a:spLocks noGrp="1"/>
          </p:cNvSpPr>
          <p:nvPr>
            <p:ph type="ftr" sz="quarter" idx="11"/>
          </p:nvPr>
        </p:nvSpPr>
        <p:spPr/>
        <p:txBody>
          <a:bodyPr/>
          <a:lstStyle/>
          <a:p>
            <a:endParaRPr lang="de-AT"/>
          </a:p>
        </p:txBody>
      </p:sp>
      <p:sp>
        <p:nvSpPr>
          <p:cNvPr id="6" name="Header Placeholder 5"/>
          <p:cNvSpPr>
            <a:spLocks noGrp="1"/>
          </p:cNvSpPr>
          <p:nvPr>
            <p:ph type="hdr" sz="quarter" idx="12"/>
          </p:nvPr>
        </p:nvSpPr>
        <p:spPr/>
        <p:txBody>
          <a:bodyPr/>
          <a:lstStyle/>
          <a:p>
            <a:endParaRPr lang="de-AT"/>
          </a:p>
        </p:txBody>
      </p:sp>
    </p:spTree>
    <p:extLst>
      <p:ext uri="{BB962C8B-B14F-4D97-AF65-F5344CB8AC3E}">
        <p14:creationId xmlns:p14="http://schemas.microsoft.com/office/powerpoint/2010/main" val="656780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custDataLst>
              <p:tags r:id="rId1"/>
            </p:custDataLst>
          </p:nvPr>
        </p:nvSpPr>
        <p:spPr/>
      </p:sp>
      <p:sp>
        <p:nvSpPr>
          <p:cNvPr id="3" name="Notizenplatzhalter 2"/>
          <p:cNvSpPr>
            <a:spLocks noGrp="1"/>
          </p:cNvSpPr>
          <p:nvPr>
            <p:ph type="body" idx="1"/>
            <p:custDataLst>
              <p:tags r:id="rId2"/>
            </p:custDataLst>
          </p:nvPr>
        </p:nvSpPr>
        <p:spPr/>
        <p:txBody>
          <a:bodyPr/>
          <a:lstStyle/>
          <a:p>
            <a:endParaRPr lang="en-GB" dirty="0"/>
          </a:p>
        </p:txBody>
      </p:sp>
      <p:sp>
        <p:nvSpPr>
          <p:cNvPr id="4" name="Foliennummernplatzhalter 3"/>
          <p:cNvSpPr>
            <a:spLocks noGrp="1"/>
          </p:cNvSpPr>
          <p:nvPr>
            <p:ph type="sldNum" sz="quarter" idx="10"/>
            <p:custDataLst>
              <p:tags r:id="rId3"/>
            </p:custDataLst>
          </p:nvPr>
        </p:nvSpPr>
        <p:spPr/>
        <p:txBody>
          <a:bodyPr/>
          <a:lstStyle/>
          <a:p>
            <a:fld id="{9C53593F-2752-4925-959E-BC626CD185A1}" type="slidenum">
              <a:rPr lang="en-GB" smtClean="0"/>
              <a:t>4</a:t>
            </a:fld>
            <a:endParaRPr lang="en-GB" dirty="0"/>
          </a:p>
        </p:txBody>
      </p:sp>
      <p:sp>
        <p:nvSpPr>
          <p:cNvPr id="5" name="Footer Placeholder 4"/>
          <p:cNvSpPr>
            <a:spLocks noGrp="1"/>
          </p:cNvSpPr>
          <p:nvPr>
            <p:ph type="ftr" sz="quarter" idx="11"/>
          </p:nvPr>
        </p:nvSpPr>
        <p:spPr/>
        <p:txBody>
          <a:bodyPr/>
          <a:lstStyle/>
          <a:p>
            <a:endParaRPr lang="de-AT"/>
          </a:p>
        </p:txBody>
      </p:sp>
      <p:sp>
        <p:nvSpPr>
          <p:cNvPr id="6" name="Header Placeholder 5"/>
          <p:cNvSpPr>
            <a:spLocks noGrp="1"/>
          </p:cNvSpPr>
          <p:nvPr>
            <p:ph type="hdr" sz="quarter" idx="12"/>
          </p:nvPr>
        </p:nvSpPr>
        <p:spPr/>
        <p:txBody>
          <a:bodyPr/>
          <a:lstStyle/>
          <a:p>
            <a:endParaRPr lang="de-AT"/>
          </a:p>
        </p:txBody>
      </p:sp>
    </p:spTree>
    <p:extLst>
      <p:ext uri="{BB962C8B-B14F-4D97-AF65-F5344CB8AC3E}">
        <p14:creationId xmlns:p14="http://schemas.microsoft.com/office/powerpoint/2010/main" val="2127860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61E637-E8D4-5404-6E4C-C7DFAE40E1C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GB"/>
          </a:p>
        </p:txBody>
      </p:sp>
      <p:sp>
        <p:nvSpPr>
          <p:cNvPr id="3" name="Untertitel 2">
            <a:extLst>
              <a:ext uri="{FF2B5EF4-FFF2-40B4-BE49-F238E27FC236}">
                <a16:creationId xmlns:a16="http://schemas.microsoft.com/office/drawing/2014/main" id="{72F3A428-DC81-29AF-E5C5-D5373303C5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GB"/>
          </a:p>
        </p:txBody>
      </p:sp>
      <p:sp>
        <p:nvSpPr>
          <p:cNvPr id="4" name="Datumsplatzhalter 3">
            <a:extLst>
              <a:ext uri="{FF2B5EF4-FFF2-40B4-BE49-F238E27FC236}">
                <a16:creationId xmlns:a16="http://schemas.microsoft.com/office/drawing/2014/main" id="{55AE5297-A2BD-2473-5C93-493FE3973957}"/>
              </a:ext>
            </a:extLst>
          </p:cNvPr>
          <p:cNvSpPr>
            <a:spLocks noGrp="1"/>
          </p:cNvSpPr>
          <p:nvPr>
            <p:ph type="dt" sz="half" idx="10"/>
          </p:nvPr>
        </p:nvSpPr>
        <p:spPr/>
        <p:txBody>
          <a:bodyPr/>
          <a:lstStyle/>
          <a:p>
            <a:r>
              <a:rPr lang="de-DE"/>
              <a:t>7.5. 2024</a:t>
            </a:r>
            <a:endParaRPr lang="en-GB"/>
          </a:p>
        </p:txBody>
      </p:sp>
      <p:sp>
        <p:nvSpPr>
          <p:cNvPr id="5" name="Fußzeilenplatzhalter 4">
            <a:extLst>
              <a:ext uri="{FF2B5EF4-FFF2-40B4-BE49-F238E27FC236}">
                <a16:creationId xmlns:a16="http://schemas.microsoft.com/office/drawing/2014/main" id="{6CAF32BB-6F32-1F5E-3C78-4EB9EBEAF10F}"/>
              </a:ext>
            </a:extLst>
          </p:cNvPr>
          <p:cNvSpPr>
            <a:spLocks noGrp="1"/>
          </p:cNvSpPr>
          <p:nvPr>
            <p:ph type="ftr" sz="quarter" idx="11"/>
          </p:nvPr>
        </p:nvSpPr>
        <p:spPr/>
        <p:txBody>
          <a:bodyPr/>
          <a:lstStyle/>
          <a:p>
            <a:r>
              <a:rPr lang="de-DE"/>
              <a:t>Gerlinde Mauerer: Paararrangements und väterliche Fürsorge im Übergang zur Elternschaft </a:t>
            </a:r>
            <a:endParaRPr lang="en-GB"/>
          </a:p>
        </p:txBody>
      </p:sp>
      <p:sp>
        <p:nvSpPr>
          <p:cNvPr id="6" name="Foliennummernplatzhalter 5">
            <a:extLst>
              <a:ext uri="{FF2B5EF4-FFF2-40B4-BE49-F238E27FC236}">
                <a16:creationId xmlns:a16="http://schemas.microsoft.com/office/drawing/2014/main" id="{BE691F20-36D9-26F7-1535-5A6A23788B2A}"/>
              </a:ext>
            </a:extLst>
          </p:cNvPr>
          <p:cNvSpPr>
            <a:spLocks noGrp="1"/>
          </p:cNvSpPr>
          <p:nvPr>
            <p:ph type="sldNum" sz="quarter" idx="12"/>
          </p:nvPr>
        </p:nvSpPr>
        <p:spPr/>
        <p:txBody>
          <a:bodyPr/>
          <a:lstStyle/>
          <a:p>
            <a:fld id="{8C6866DC-FC17-4AAF-8C91-0888FD2B46CC}" type="slidenum">
              <a:rPr lang="en-GB" smtClean="0"/>
              <a:t>‹Nr.›</a:t>
            </a:fld>
            <a:endParaRPr lang="en-GB"/>
          </a:p>
        </p:txBody>
      </p:sp>
    </p:spTree>
    <p:extLst>
      <p:ext uri="{BB962C8B-B14F-4D97-AF65-F5344CB8AC3E}">
        <p14:creationId xmlns:p14="http://schemas.microsoft.com/office/powerpoint/2010/main" val="1249408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98416A-6C56-C5F6-B3C4-9B1916EFD433}"/>
              </a:ext>
            </a:extLst>
          </p:cNvPr>
          <p:cNvSpPr>
            <a:spLocks noGrp="1"/>
          </p:cNvSpPr>
          <p:nvPr>
            <p:ph type="title"/>
          </p:nvPr>
        </p:nvSpPr>
        <p:spPr/>
        <p:txBody>
          <a:bodyPr/>
          <a:lstStyle/>
          <a:p>
            <a:r>
              <a:rPr lang="de-DE"/>
              <a:t>Mastertitelformat bearbeiten</a:t>
            </a:r>
            <a:endParaRPr lang="en-GB"/>
          </a:p>
        </p:txBody>
      </p:sp>
      <p:sp>
        <p:nvSpPr>
          <p:cNvPr id="3" name="Vertikaler Textplatzhalter 2">
            <a:extLst>
              <a:ext uri="{FF2B5EF4-FFF2-40B4-BE49-F238E27FC236}">
                <a16:creationId xmlns:a16="http://schemas.microsoft.com/office/drawing/2014/main" id="{4BB1AD10-1C10-4CF4-2200-8D6027F7B18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id="{0D25A676-9045-B018-72A8-430E656E2719}"/>
              </a:ext>
            </a:extLst>
          </p:cNvPr>
          <p:cNvSpPr>
            <a:spLocks noGrp="1"/>
          </p:cNvSpPr>
          <p:nvPr>
            <p:ph type="dt" sz="half" idx="10"/>
          </p:nvPr>
        </p:nvSpPr>
        <p:spPr/>
        <p:txBody>
          <a:bodyPr/>
          <a:lstStyle/>
          <a:p>
            <a:r>
              <a:rPr lang="de-DE"/>
              <a:t>7.5. 2024</a:t>
            </a:r>
            <a:endParaRPr lang="en-GB"/>
          </a:p>
        </p:txBody>
      </p:sp>
      <p:sp>
        <p:nvSpPr>
          <p:cNvPr id="5" name="Fußzeilenplatzhalter 4">
            <a:extLst>
              <a:ext uri="{FF2B5EF4-FFF2-40B4-BE49-F238E27FC236}">
                <a16:creationId xmlns:a16="http://schemas.microsoft.com/office/drawing/2014/main" id="{72C1BEE4-146F-CC7E-10FF-C58162FBE78E}"/>
              </a:ext>
            </a:extLst>
          </p:cNvPr>
          <p:cNvSpPr>
            <a:spLocks noGrp="1"/>
          </p:cNvSpPr>
          <p:nvPr>
            <p:ph type="ftr" sz="quarter" idx="11"/>
          </p:nvPr>
        </p:nvSpPr>
        <p:spPr/>
        <p:txBody>
          <a:bodyPr/>
          <a:lstStyle/>
          <a:p>
            <a:r>
              <a:rPr lang="de-DE"/>
              <a:t>Gerlinde Mauerer: Paararrangements und väterliche Fürsorge im Übergang zur Elternschaft </a:t>
            </a:r>
            <a:endParaRPr lang="en-GB"/>
          </a:p>
        </p:txBody>
      </p:sp>
      <p:sp>
        <p:nvSpPr>
          <p:cNvPr id="6" name="Foliennummernplatzhalter 5">
            <a:extLst>
              <a:ext uri="{FF2B5EF4-FFF2-40B4-BE49-F238E27FC236}">
                <a16:creationId xmlns:a16="http://schemas.microsoft.com/office/drawing/2014/main" id="{A8141911-4B96-0DE5-5FFC-E1C5B69910A9}"/>
              </a:ext>
            </a:extLst>
          </p:cNvPr>
          <p:cNvSpPr>
            <a:spLocks noGrp="1"/>
          </p:cNvSpPr>
          <p:nvPr>
            <p:ph type="sldNum" sz="quarter" idx="12"/>
          </p:nvPr>
        </p:nvSpPr>
        <p:spPr/>
        <p:txBody>
          <a:bodyPr/>
          <a:lstStyle/>
          <a:p>
            <a:fld id="{8C6866DC-FC17-4AAF-8C91-0888FD2B46CC}" type="slidenum">
              <a:rPr lang="en-GB" smtClean="0"/>
              <a:t>‹Nr.›</a:t>
            </a:fld>
            <a:endParaRPr lang="en-GB"/>
          </a:p>
        </p:txBody>
      </p:sp>
    </p:spTree>
    <p:extLst>
      <p:ext uri="{BB962C8B-B14F-4D97-AF65-F5344CB8AC3E}">
        <p14:creationId xmlns:p14="http://schemas.microsoft.com/office/powerpoint/2010/main" val="2999226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CACCF8F-E7D5-0797-72B9-ECBD52DE957A}"/>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en-GB"/>
          </a:p>
        </p:txBody>
      </p:sp>
      <p:sp>
        <p:nvSpPr>
          <p:cNvPr id="3" name="Vertikaler Textplatzhalter 2">
            <a:extLst>
              <a:ext uri="{FF2B5EF4-FFF2-40B4-BE49-F238E27FC236}">
                <a16:creationId xmlns:a16="http://schemas.microsoft.com/office/drawing/2014/main" id="{D19593B6-44B8-BBD1-6A42-ED3D66DEEAB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id="{03A57C5C-595B-B720-F423-95D696A59914}"/>
              </a:ext>
            </a:extLst>
          </p:cNvPr>
          <p:cNvSpPr>
            <a:spLocks noGrp="1"/>
          </p:cNvSpPr>
          <p:nvPr>
            <p:ph type="dt" sz="half" idx="10"/>
          </p:nvPr>
        </p:nvSpPr>
        <p:spPr/>
        <p:txBody>
          <a:bodyPr/>
          <a:lstStyle/>
          <a:p>
            <a:r>
              <a:rPr lang="de-DE"/>
              <a:t>7.5. 2024</a:t>
            </a:r>
            <a:endParaRPr lang="en-GB"/>
          </a:p>
        </p:txBody>
      </p:sp>
      <p:sp>
        <p:nvSpPr>
          <p:cNvPr id="5" name="Fußzeilenplatzhalter 4">
            <a:extLst>
              <a:ext uri="{FF2B5EF4-FFF2-40B4-BE49-F238E27FC236}">
                <a16:creationId xmlns:a16="http://schemas.microsoft.com/office/drawing/2014/main" id="{F46581E7-39AE-1C48-E512-DE3E567300D8}"/>
              </a:ext>
            </a:extLst>
          </p:cNvPr>
          <p:cNvSpPr>
            <a:spLocks noGrp="1"/>
          </p:cNvSpPr>
          <p:nvPr>
            <p:ph type="ftr" sz="quarter" idx="11"/>
          </p:nvPr>
        </p:nvSpPr>
        <p:spPr/>
        <p:txBody>
          <a:bodyPr/>
          <a:lstStyle/>
          <a:p>
            <a:r>
              <a:rPr lang="de-DE"/>
              <a:t>Gerlinde Mauerer: Paararrangements und väterliche Fürsorge im Übergang zur Elternschaft </a:t>
            </a:r>
            <a:endParaRPr lang="en-GB"/>
          </a:p>
        </p:txBody>
      </p:sp>
      <p:sp>
        <p:nvSpPr>
          <p:cNvPr id="6" name="Foliennummernplatzhalter 5">
            <a:extLst>
              <a:ext uri="{FF2B5EF4-FFF2-40B4-BE49-F238E27FC236}">
                <a16:creationId xmlns:a16="http://schemas.microsoft.com/office/drawing/2014/main" id="{AC074EBB-F356-F73E-AD76-D362C14A4DBC}"/>
              </a:ext>
            </a:extLst>
          </p:cNvPr>
          <p:cNvSpPr>
            <a:spLocks noGrp="1"/>
          </p:cNvSpPr>
          <p:nvPr>
            <p:ph type="sldNum" sz="quarter" idx="12"/>
          </p:nvPr>
        </p:nvSpPr>
        <p:spPr/>
        <p:txBody>
          <a:bodyPr/>
          <a:lstStyle/>
          <a:p>
            <a:fld id="{8C6866DC-FC17-4AAF-8C91-0888FD2B46CC}" type="slidenum">
              <a:rPr lang="en-GB" smtClean="0"/>
              <a:t>‹Nr.›</a:t>
            </a:fld>
            <a:endParaRPr lang="en-GB"/>
          </a:p>
        </p:txBody>
      </p:sp>
    </p:spTree>
    <p:extLst>
      <p:ext uri="{BB962C8B-B14F-4D97-AF65-F5344CB8AC3E}">
        <p14:creationId xmlns:p14="http://schemas.microsoft.com/office/powerpoint/2010/main" val="3581021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47DB76-D58A-3868-53A6-DA71DB1DFFC8}"/>
              </a:ext>
            </a:extLst>
          </p:cNvPr>
          <p:cNvSpPr>
            <a:spLocks noGrp="1"/>
          </p:cNvSpPr>
          <p:nvPr>
            <p:ph type="title"/>
          </p:nvPr>
        </p:nvSpPr>
        <p:spPr/>
        <p:txBody>
          <a:bodyPr/>
          <a:lstStyle/>
          <a:p>
            <a:r>
              <a:rPr lang="de-DE"/>
              <a:t>Mastertitelformat bearbeiten</a:t>
            </a:r>
            <a:endParaRPr lang="en-GB"/>
          </a:p>
        </p:txBody>
      </p:sp>
      <p:sp>
        <p:nvSpPr>
          <p:cNvPr id="3" name="Inhaltsplatzhalter 2">
            <a:extLst>
              <a:ext uri="{FF2B5EF4-FFF2-40B4-BE49-F238E27FC236}">
                <a16:creationId xmlns:a16="http://schemas.microsoft.com/office/drawing/2014/main" id="{B9EBA07F-2A7A-7EB8-A3EC-37A09D8E1D3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id="{DE69A31B-BDFB-0BBF-FDC7-9411EA4C9BA8}"/>
              </a:ext>
            </a:extLst>
          </p:cNvPr>
          <p:cNvSpPr>
            <a:spLocks noGrp="1"/>
          </p:cNvSpPr>
          <p:nvPr>
            <p:ph type="dt" sz="half" idx="10"/>
          </p:nvPr>
        </p:nvSpPr>
        <p:spPr/>
        <p:txBody>
          <a:bodyPr/>
          <a:lstStyle/>
          <a:p>
            <a:r>
              <a:rPr lang="de-DE"/>
              <a:t>7.5. 2024</a:t>
            </a:r>
            <a:endParaRPr lang="en-GB"/>
          </a:p>
        </p:txBody>
      </p:sp>
      <p:sp>
        <p:nvSpPr>
          <p:cNvPr id="5" name="Fußzeilenplatzhalter 4">
            <a:extLst>
              <a:ext uri="{FF2B5EF4-FFF2-40B4-BE49-F238E27FC236}">
                <a16:creationId xmlns:a16="http://schemas.microsoft.com/office/drawing/2014/main" id="{FADC33FC-844B-B813-D872-5640F8E8CE8D}"/>
              </a:ext>
            </a:extLst>
          </p:cNvPr>
          <p:cNvSpPr>
            <a:spLocks noGrp="1"/>
          </p:cNvSpPr>
          <p:nvPr>
            <p:ph type="ftr" sz="quarter" idx="11"/>
          </p:nvPr>
        </p:nvSpPr>
        <p:spPr/>
        <p:txBody>
          <a:bodyPr/>
          <a:lstStyle/>
          <a:p>
            <a:r>
              <a:rPr lang="de-DE"/>
              <a:t>Gerlinde Mauerer: Paararrangements und väterliche Fürsorge im Übergang zur Elternschaft </a:t>
            </a:r>
            <a:endParaRPr lang="en-GB"/>
          </a:p>
        </p:txBody>
      </p:sp>
      <p:sp>
        <p:nvSpPr>
          <p:cNvPr id="6" name="Foliennummernplatzhalter 5">
            <a:extLst>
              <a:ext uri="{FF2B5EF4-FFF2-40B4-BE49-F238E27FC236}">
                <a16:creationId xmlns:a16="http://schemas.microsoft.com/office/drawing/2014/main" id="{60E4FF5F-77D2-446F-4F58-CE31C19CAFBB}"/>
              </a:ext>
            </a:extLst>
          </p:cNvPr>
          <p:cNvSpPr>
            <a:spLocks noGrp="1"/>
          </p:cNvSpPr>
          <p:nvPr>
            <p:ph type="sldNum" sz="quarter" idx="12"/>
          </p:nvPr>
        </p:nvSpPr>
        <p:spPr/>
        <p:txBody>
          <a:bodyPr/>
          <a:lstStyle/>
          <a:p>
            <a:fld id="{8C6866DC-FC17-4AAF-8C91-0888FD2B46CC}" type="slidenum">
              <a:rPr lang="en-GB" smtClean="0"/>
              <a:t>‹Nr.›</a:t>
            </a:fld>
            <a:endParaRPr lang="en-GB"/>
          </a:p>
        </p:txBody>
      </p:sp>
    </p:spTree>
    <p:extLst>
      <p:ext uri="{BB962C8B-B14F-4D97-AF65-F5344CB8AC3E}">
        <p14:creationId xmlns:p14="http://schemas.microsoft.com/office/powerpoint/2010/main" val="69093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91D670-C9A6-1662-5E74-926688AC7E38}"/>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GB"/>
          </a:p>
        </p:txBody>
      </p:sp>
      <p:sp>
        <p:nvSpPr>
          <p:cNvPr id="3" name="Textplatzhalter 2">
            <a:extLst>
              <a:ext uri="{FF2B5EF4-FFF2-40B4-BE49-F238E27FC236}">
                <a16:creationId xmlns:a16="http://schemas.microsoft.com/office/drawing/2014/main" id="{6D2EC87D-3E20-4646-8696-F61F35A7549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DD129A9-4479-DA12-3C7F-55B60FB6E336}"/>
              </a:ext>
            </a:extLst>
          </p:cNvPr>
          <p:cNvSpPr>
            <a:spLocks noGrp="1"/>
          </p:cNvSpPr>
          <p:nvPr>
            <p:ph type="dt" sz="half" idx="10"/>
          </p:nvPr>
        </p:nvSpPr>
        <p:spPr/>
        <p:txBody>
          <a:bodyPr/>
          <a:lstStyle/>
          <a:p>
            <a:r>
              <a:rPr lang="de-DE"/>
              <a:t>7.5. 2024</a:t>
            </a:r>
            <a:endParaRPr lang="en-GB"/>
          </a:p>
        </p:txBody>
      </p:sp>
      <p:sp>
        <p:nvSpPr>
          <p:cNvPr id="5" name="Fußzeilenplatzhalter 4">
            <a:extLst>
              <a:ext uri="{FF2B5EF4-FFF2-40B4-BE49-F238E27FC236}">
                <a16:creationId xmlns:a16="http://schemas.microsoft.com/office/drawing/2014/main" id="{F6A93C8D-915F-478D-862D-AA61E948EDA6}"/>
              </a:ext>
            </a:extLst>
          </p:cNvPr>
          <p:cNvSpPr>
            <a:spLocks noGrp="1"/>
          </p:cNvSpPr>
          <p:nvPr>
            <p:ph type="ftr" sz="quarter" idx="11"/>
          </p:nvPr>
        </p:nvSpPr>
        <p:spPr/>
        <p:txBody>
          <a:bodyPr/>
          <a:lstStyle/>
          <a:p>
            <a:r>
              <a:rPr lang="de-DE"/>
              <a:t>Gerlinde Mauerer: Paararrangements und väterliche Fürsorge im Übergang zur Elternschaft </a:t>
            </a:r>
            <a:endParaRPr lang="en-GB"/>
          </a:p>
        </p:txBody>
      </p:sp>
      <p:sp>
        <p:nvSpPr>
          <p:cNvPr id="6" name="Foliennummernplatzhalter 5">
            <a:extLst>
              <a:ext uri="{FF2B5EF4-FFF2-40B4-BE49-F238E27FC236}">
                <a16:creationId xmlns:a16="http://schemas.microsoft.com/office/drawing/2014/main" id="{53639E22-8201-C232-6BC8-03EC903CCCBC}"/>
              </a:ext>
            </a:extLst>
          </p:cNvPr>
          <p:cNvSpPr>
            <a:spLocks noGrp="1"/>
          </p:cNvSpPr>
          <p:nvPr>
            <p:ph type="sldNum" sz="quarter" idx="12"/>
          </p:nvPr>
        </p:nvSpPr>
        <p:spPr/>
        <p:txBody>
          <a:bodyPr/>
          <a:lstStyle/>
          <a:p>
            <a:fld id="{8C6866DC-FC17-4AAF-8C91-0888FD2B46CC}" type="slidenum">
              <a:rPr lang="en-GB" smtClean="0"/>
              <a:t>‹Nr.›</a:t>
            </a:fld>
            <a:endParaRPr lang="en-GB"/>
          </a:p>
        </p:txBody>
      </p:sp>
    </p:spTree>
    <p:extLst>
      <p:ext uri="{BB962C8B-B14F-4D97-AF65-F5344CB8AC3E}">
        <p14:creationId xmlns:p14="http://schemas.microsoft.com/office/powerpoint/2010/main" val="3773405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7BD751-78FA-A3D3-C7EA-3D7E1B6C07F8}"/>
              </a:ext>
            </a:extLst>
          </p:cNvPr>
          <p:cNvSpPr>
            <a:spLocks noGrp="1"/>
          </p:cNvSpPr>
          <p:nvPr>
            <p:ph type="title"/>
          </p:nvPr>
        </p:nvSpPr>
        <p:spPr/>
        <p:txBody>
          <a:bodyPr/>
          <a:lstStyle/>
          <a:p>
            <a:r>
              <a:rPr lang="de-DE"/>
              <a:t>Mastertitelformat bearbeiten</a:t>
            </a:r>
            <a:endParaRPr lang="en-GB"/>
          </a:p>
        </p:txBody>
      </p:sp>
      <p:sp>
        <p:nvSpPr>
          <p:cNvPr id="3" name="Inhaltsplatzhalter 2">
            <a:extLst>
              <a:ext uri="{FF2B5EF4-FFF2-40B4-BE49-F238E27FC236}">
                <a16:creationId xmlns:a16="http://schemas.microsoft.com/office/drawing/2014/main" id="{2A4C77A7-5547-D343-2B06-8A5C85E2635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Inhaltsplatzhalter 3">
            <a:extLst>
              <a:ext uri="{FF2B5EF4-FFF2-40B4-BE49-F238E27FC236}">
                <a16:creationId xmlns:a16="http://schemas.microsoft.com/office/drawing/2014/main" id="{F103B6CB-6EB3-B1A0-5AAE-80EE4606611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umsplatzhalter 4">
            <a:extLst>
              <a:ext uri="{FF2B5EF4-FFF2-40B4-BE49-F238E27FC236}">
                <a16:creationId xmlns:a16="http://schemas.microsoft.com/office/drawing/2014/main" id="{0131FD8F-EBE5-ACDB-98C0-3B2AE83A9D07}"/>
              </a:ext>
            </a:extLst>
          </p:cNvPr>
          <p:cNvSpPr>
            <a:spLocks noGrp="1"/>
          </p:cNvSpPr>
          <p:nvPr>
            <p:ph type="dt" sz="half" idx="10"/>
          </p:nvPr>
        </p:nvSpPr>
        <p:spPr/>
        <p:txBody>
          <a:bodyPr/>
          <a:lstStyle/>
          <a:p>
            <a:r>
              <a:rPr lang="de-DE"/>
              <a:t>7.5. 2024</a:t>
            </a:r>
            <a:endParaRPr lang="en-GB"/>
          </a:p>
        </p:txBody>
      </p:sp>
      <p:sp>
        <p:nvSpPr>
          <p:cNvPr id="6" name="Fußzeilenplatzhalter 5">
            <a:extLst>
              <a:ext uri="{FF2B5EF4-FFF2-40B4-BE49-F238E27FC236}">
                <a16:creationId xmlns:a16="http://schemas.microsoft.com/office/drawing/2014/main" id="{ADC85A37-7D70-E90E-6E4A-979F77E0FDAF}"/>
              </a:ext>
            </a:extLst>
          </p:cNvPr>
          <p:cNvSpPr>
            <a:spLocks noGrp="1"/>
          </p:cNvSpPr>
          <p:nvPr>
            <p:ph type="ftr" sz="quarter" idx="11"/>
          </p:nvPr>
        </p:nvSpPr>
        <p:spPr/>
        <p:txBody>
          <a:bodyPr/>
          <a:lstStyle/>
          <a:p>
            <a:r>
              <a:rPr lang="de-DE"/>
              <a:t>Gerlinde Mauerer: Paararrangements und väterliche Fürsorge im Übergang zur Elternschaft </a:t>
            </a:r>
            <a:endParaRPr lang="en-GB"/>
          </a:p>
        </p:txBody>
      </p:sp>
      <p:sp>
        <p:nvSpPr>
          <p:cNvPr id="7" name="Foliennummernplatzhalter 6">
            <a:extLst>
              <a:ext uri="{FF2B5EF4-FFF2-40B4-BE49-F238E27FC236}">
                <a16:creationId xmlns:a16="http://schemas.microsoft.com/office/drawing/2014/main" id="{F5F79890-C83C-AE36-EA1C-E38DE8344ECC}"/>
              </a:ext>
            </a:extLst>
          </p:cNvPr>
          <p:cNvSpPr>
            <a:spLocks noGrp="1"/>
          </p:cNvSpPr>
          <p:nvPr>
            <p:ph type="sldNum" sz="quarter" idx="12"/>
          </p:nvPr>
        </p:nvSpPr>
        <p:spPr/>
        <p:txBody>
          <a:bodyPr/>
          <a:lstStyle/>
          <a:p>
            <a:fld id="{8C6866DC-FC17-4AAF-8C91-0888FD2B46CC}" type="slidenum">
              <a:rPr lang="en-GB" smtClean="0"/>
              <a:t>‹Nr.›</a:t>
            </a:fld>
            <a:endParaRPr lang="en-GB"/>
          </a:p>
        </p:txBody>
      </p:sp>
    </p:spTree>
    <p:extLst>
      <p:ext uri="{BB962C8B-B14F-4D97-AF65-F5344CB8AC3E}">
        <p14:creationId xmlns:p14="http://schemas.microsoft.com/office/powerpoint/2010/main" val="141778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11FFAC-67DF-777C-155C-337616DDD754}"/>
              </a:ext>
            </a:extLst>
          </p:cNvPr>
          <p:cNvSpPr>
            <a:spLocks noGrp="1"/>
          </p:cNvSpPr>
          <p:nvPr>
            <p:ph type="title"/>
          </p:nvPr>
        </p:nvSpPr>
        <p:spPr>
          <a:xfrm>
            <a:off x="839788" y="365125"/>
            <a:ext cx="10515600" cy="1325563"/>
          </a:xfrm>
        </p:spPr>
        <p:txBody>
          <a:bodyPr/>
          <a:lstStyle/>
          <a:p>
            <a:r>
              <a:rPr lang="de-DE"/>
              <a:t>Mastertitelformat bearbeiten</a:t>
            </a:r>
            <a:endParaRPr lang="en-GB"/>
          </a:p>
        </p:txBody>
      </p:sp>
      <p:sp>
        <p:nvSpPr>
          <p:cNvPr id="3" name="Textplatzhalter 2">
            <a:extLst>
              <a:ext uri="{FF2B5EF4-FFF2-40B4-BE49-F238E27FC236}">
                <a16:creationId xmlns:a16="http://schemas.microsoft.com/office/drawing/2014/main" id="{56A4F056-DCCA-385F-C924-520DCF1D14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F87F213-6625-F142-D7B8-06793FFDFF1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platzhalter 4">
            <a:extLst>
              <a:ext uri="{FF2B5EF4-FFF2-40B4-BE49-F238E27FC236}">
                <a16:creationId xmlns:a16="http://schemas.microsoft.com/office/drawing/2014/main" id="{A5AE9A02-209D-6EB0-6F11-E07F8303E9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F1B69F05-D16C-EF66-969C-FF733B98C57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umsplatzhalter 6">
            <a:extLst>
              <a:ext uri="{FF2B5EF4-FFF2-40B4-BE49-F238E27FC236}">
                <a16:creationId xmlns:a16="http://schemas.microsoft.com/office/drawing/2014/main" id="{4ECF458F-793D-439C-6043-E5E0D39440B3}"/>
              </a:ext>
            </a:extLst>
          </p:cNvPr>
          <p:cNvSpPr>
            <a:spLocks noGrp="1"/>
          </p:cNvSpPr>
          <p:nvPr>
            <p:ph type="dt" sz="half" idx="10"/>
          </p:nvPr>
        </p:nvSpPr>
        <p:spPr/>
        <p:txBody>
          <a:bodyPr/>
          <a:lstStyle/>
          <a:p>
            <a:r>
              <a:rPr lang="de-DE"/>
              <a:t>7.5. 2024</a:t>
            </a:r>
            <a:endParaRPr lang="en-GB"/>
          </a:p>
        </p:txBody>
      </p:sp>
      <p:sp>
        <p:nvSpPr>
          <p:cNvPr id="8" name="Fußzeilenplatzhalter 7">
            <a:extLst>
              <a:ext uri="{FF2B5EF4-FFF2-40B4-BE49-F238E27FC236}">
                <a16:creationId xmlns:a16="http://schemas.microsoft.com/office/drawing/2014/main" id="{79E753DA-EFFC-A7DF-4BA0-4E1B24271F9C}"/>
              </a:ext>
            </a:extLst>
          </p:cNvPr>
          <p:cNvSpPr>
            <a:spLocks noGrp="1"/>
          </p:cNvSpPr>
          <p:nvPr>
            <p:ph type="ftr" sz="quarter" idx="11"/>
          </p:nvPr>
        </p:nvSpPr>
        <p:spPr/>
        <p:txBody>
          <a:bodyPr/>
          <a:lstStyle/>
          <a:p>
            <a:r>
              <a:rPr lang="de-DE"/>
              <a:t>Gerlinde Mauerer: Paararrangements und väterliche Fürsorge im Übergang zur Elternschaft </a:t>
            </a:r>
            <a:endParaRPr lang="en-GB"/>
          </a:p>
        </p:txBody>
      </p:sp>
      <p:sp>
        <p:nvSpPr>
          <p:cNvPr id="9" name="Foliennummernplatzhalter 8">
            <a:extLst>
              <a:ext uri="{FF2B5EF4-FFF2-40B4-BE49-F238E27FC236}">
                <a16:creationId xmlns:a16="http://schemas.microsoft.com/office/drawing/2014/main" id="{3424B7B5-A589-27D7-0B97-A97A053D2732}"/>
              </a:ext>
            </a:extLst>
          </p:cNvPr>
          <p:cNvSpPr>
            <a:spLocks noGrp="1"/>
          </p:cNvSpPr>
          <p:nvPr>
            <p:ph type="sldNum" sz="quarter" idx="12"/>
          </p:nvPr>
        </p:nvSpPr>
        <p:spPr/>
        <p:txBody>
          <a:bodyPr/>
          <a:lstStyle/>
          <a:p>
            <a:fld id="{8C6866DC-FC17-4AAF-8C91-0888FD2B46CC}" type="slidenum">
              <a:rPr lang="en-GB" smtClean="0"/>
              <a:t>‹Nr.›</a:t>
            </a:fld>
            <a:endParaRPr lang="en-GB"/>
          </a:p>
        </p:txBody>
      </p:sp>
    </p:spTree>
    <p:extLst>
      <p:ext uri="{BB962C8B-B14F-4D97-AF65-F5344CB8AC3E}">
        <p14:creationId xmlns:p14="http://schemas.microsoft.com/office/powerpoint/2010/main" val="3572012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D9D8B5-5B11-C212-69D0-9DA3123525FF}"/>
              </a:ext>
            </a:extLst>
          </p:cNvPr>
          <p:cNvSpPr>
            <a:spLocks noGrp="1"/>
          </p:cNvSpPr>
          <p:nvPr>
            <p:ph type="title"/>
          </p:nvPr>
        </p:nvSpPr>
        <p:spPr/>
        <p:txBody>
          <a:bodyPr/>
          <a:lstStyle/>
          <a:p>
            <a:r>
              <a:rPr lang="de-DE"/>
              <a:t>Mastertitelformat bearbeiten</a:t>
            </a:r>
            <a:endParaRPr lang="en-GB"/>
          </a:p>
        </p:txBody>
      </p:sp>
      <p:sp>
        <p:nvSpPr>
          <p:cNvPr id="3" name="Datumsplatzhalter 2">
            <a:extLst>
              <a:ext uri="{FF2B5EF4-FFF2-40B4-BE49-F238E27FC236}">
                <a16:creationId xmlns:a16="http://schemas.microsoft.com/office/drawing/2014/main" id="{F56A5988-61D6-70E8-9500-D5992EDE1E56}"/>
              </a:ext>
            </a:extLst>
          </p:cNvPr>
          <p:cNvSpPr>
            <a:spLocks noGrp="1"/>
          </p:cNvSpPr>
          <p:nvPr>
            <p:ph type="dt" sz="half" idx="10"/>
          </p:nvPr>
        </p:nvSpPr>
        <p:spPr/>
        <p:txBody>
          <a:bodyPr/>
          <a:lstStyle/>
          <a:p>
            <a:r>
              <a:rPr lang="de-DE"/>
              <a:t>7.5. 2024</a:t>
            </a:r>
            <a:endParaRPr lang="en-GB"/>
          </a:p>
        </p:txBody>
      </p:sp>
      <p:sp>
        <p:nvSpPr>
          <p:cNvPr id="4" name="Fußzeilenplatzhalter 3">
            <a:extLst>
              <a:ext uri="{FF2B5EF4-FFF2-40B4-BE49-F238E27FC236}">
                <a16:creationId xmlns:a16="http://schemas.microsoft.com/office/drawing/2014/main" id="{8515DD1C-CE77-FFE4-DA5A-9F41D909F68D}"/>
              </a:ext>
            </a:extLst>
          </p:cNvPr>
          <p:cNvSpPr>
            <a:spLocks noGrp="1"/>
          </p:cNvSpPr>
          <p:nvPr>
            <p:ph type="ftr" sz="quarter" idx="11"/>
          </p:nvPr>
        </p:nvSpPr>
        <p:spPr/>
        <p:txBody>
          <a:bodyPr/>
          <a:lstStyle/>
          <a:p>
            <a:r>
              <a:rPr lang="de-DE"/>
              <a:t>Gerlinde Mauerer: Paararrangements und väterliche Fürsorge im Übergang zur Elternschaft </a:t>
            </a:r>
            <a:endParaRPr lang="en-GB"/>
          </a:p>
        </p:txBody>
      </p:sp>
      <p:sp>
        <p:nvSpPr>
          <p:cNvPr id="5" name="Foliennummernplatzhalter 4">
            <a:extLst>
              <a:ext uri="{FF2B5EF4-FFF2-40B4-BE49-F238E27FC236}">
                <a16:creationId xmlns:a16="http://schemas.microsoft.com/office/drawing/2014/main" id="{402EACE6-FDE1-8FC3-D2AE-2748E18B0826}"/>
              </a:ext>
            </a:extLst>
          </p:cNvPr>
          <p:cNvSpPr>
            <a:spLocks noGrp="1"/>
          </p:cNvSpPr>
          <p:nvPr>
            <p:ph type="sldNum" sz="quarter" idx="12"/>
          </p:nvPr>
        </p:nvSpPr>
        <p:spPr/>
        <p:txBody>
          <a:bodyPr/>
          <a:lstStyle/>
          <a:p>
            <a:fld id="{8C6866DC-FC17-4AAF-8C91-0888FD2B46CC}" type="slidenum">
              <a:rPr lang="en-GB" smtClean="0"/>
              <a:t>‹Nr.›</a:t>
            </a:fld>
            <a:endParaRPr lang="en-GB"/>
          </a:p>
        </p:txBody>
      </p:sp>
    </p:spTree>
    <p:extLst>
      <p:ext uri="{BB962C8B-B14F-4D97-AF65-F5344CB8AC3E}">
        <p14:creationId xmlns:p14="http://schemas.microsoft.com/office/powerpoint/2010/main" val="178620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C9DEE84-1912-48B6-5E64-4491F464D85A}"/>
              </a:ext>
            </a:extLst>
          </p:cNvPr>
          <p:cNvSpPr>
            <a:spLocks noGrp="1"/>
          </p:cNvSpPr>
          <p:nvPr>
            <p:ph type="dt" sz="half" idx="10"/>
          </p:nvPr>
        </p:nvSpPr>
        <p:spPr/>
        <p:txBody>
          <a:bodyPr/>
          <a:lstStyle/>
          <a:p>
            <a:r>
              <a:rPr lang="de-DE"/>
              <a:t>7.5. 2024</a:t>
            </a:r>
            <a:endParaRPr lang="en-GB"/>
          </a:p>
        </p:txBody>
      </p:sp>
      <p:sp>
        <p:nvSpPr>
          <p:cNvPr id="3" name="Fußzeilenplatzhalter 2">
            <a:extLst>
              <a:ext uri="{FF2B5EF4-FFF2-40B4-BE49-F238E27FC236}">
                <a16:creationId xmlns:a16="http://schemas.microsoft.com/office/drawing/2014/main" id="{9FAB3014-7269-0CA1-E85E-1C2EF812B385}"/>
              </a:ext>
            </a:extLst>
          </p:cNvPr>
          <p:cNvSpPr>
            <a:spLocks noGrp="1"/>
          </p:cNvSpPr>
          <p:nvPr>
            <p:ph type="ftr" sz="quarter" idx="11"/>
          </p:nvPr>
        </p:nvSpPr>
        <p:spPr/>
        <p:txBody>
          <a:bodyPr/>
          <a:lstStyle/>
          <a:p>
            <a:r>
              <a:rPr lang="de-DE"/>
              <a:t>Gerlinde Mauerer: Paararrangements und väterliche Fürsorge im Übergang zur Elternschaft </a:t>
            </a:r>
            <a:endParaRPr lang="en-GB"/>
          </a:p>
        </p:txBody>
      </p:sp>
      <p:sp>
        <p:nvSpPr>
          <p:cNvPr id="4" name="Foliennummernplatzhalter 3">
            <a:extLst>
              <a:ext uri="{FF2B5EF4-FFF2-40B4-BE49-F238E27FC236}">
                <a16:creationId xmlns:a16="http://schemas.microsoft.com/office/drawing/2014/main" id="{9261EF52-61A0-21EF-BA76-821D9B2DAC9F}"/>
              </a:ext>
            </a:extLst>
          </p:cNvPr>
          <p:cNvSpPr>
            <a:spLocks noGrp="1"/>
          </p:cNvSpPr>
          <p:nvPr>
            <p:ph type="sldNum" sz="quarter" idx="12"/>
          </p:nvPr>
        </p:nvSpPr>
        <p:spPr/>
        <p:txBody>
          <a:bodyPr/>
          <a:lstStyle/>
          <a:p>
            <a:fld id="{8C6866DC-FC17-4AAF-8C91-0888FD2B46CC}" type="slidenum">
              <a:rPr lang="en-GB" smtClean="0"/>
              <a:t>‹Nr.›</a:t>
            </a:fld>
            <a:endParaRPr lang="en-GB"/>
          </a:p>
        </p:txBody>
      </p:sp>
    </p:spTree>
    <p:extLst>
      <p:ext uri="{BB962C8B-B14F-4D97-AF65-F5344CB8AC3E}">
        <p14:creationId xmlns:p14="http://schemas.microsoft.com/office/powerpoint/2010/main" val="2138491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BABCE9-311D-CC11-EBB8-9AFFE20482B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GB"/>
          </a:p>
        </p:txBody>
      </p:sp>
      <p:sp>
        <p:nvSpPr>
          <p:cNvPr id="3" name="Inhaltsplatzhalter 2">
            <a:extLst>
              <a:ext uri="{FF2B5EF4-FFF2-40B4-BE49-F238E27FC236}">
                <a16:creationId xmlns:a16="http://schemas.microsoft.com/office/drawing/2014/main" id="{742BB93E-A480-3C10-DB75-1E6954DAA6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Textplatzhalter 3">
            <a:extLst>
              <a:ext uri="{FF2B5EF4-FFF2-40B4-BE49-F238E27FC236}">
                <a16:creationId xmlns:a16="http://schemas.microsoft.com/office/drawing/2014/main" id="{235B6CE8-37B2-BCB1-8163-F138C3D9C4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5FBBD98-E82D-0216-299C-17F4ED7C65A4}"/>
              </a:ext>
            </a:extLst>
          </p:cNvPr>
          <p:cNvSpPr>
            <a:spLocks noGrp="1"/>
          </p:cNvSpPr>
          <p:nvPr>
            <p:ph type="dt" sz="half" idx="10"/>
          </p:nvPr>
        </p:nvSpPr>
        <p:spPr/>
        <p:txBody>
          <a:bodyPr/>
          <a:lstStyle/>
          <a:p>
            <a:r>
              <a:rPr lang="de-DE"/>
              <a:t>7.5. 2024</a:t>
            </a:r>
            <a:endParaRPr lang="en-GB"/>
          </a:p>
        </p:txBody>
      </p:sp>
      <p:sp>
        <p:nvSpPr>
          <p:cNvPr id="6" name="Fußzeilenplatzhalter 5">
            <a:extLst>
              <a:ext uri="{FF2B5EF4-FFF2-40B4-BE49-F238E27FC236}">
                <a16:creationId xmlns:a16="http://schemas.microsoft.com/office/drawing/2014/main" id="{57A87037-27BD-C554-8B72-33F0E67E1701}"/>
              </a:ext>
            </a:extLst>
          </p:cNvPr>
          <p:cNvSpPr>
            <a:spLocks noGrp="1"/>
          </p:cNvSpPr>
          <p:nvPr>
            <p:ph type="ftr" sz="quarter" idx="11"/>
          </p:nvPr>
        </p:nvSpPr>
        <p:spPr/>
        <p:txBody>
          <a:bodyPr/>
          <a:lstStyle/>
          <a:p>
            <a:r>
              <a:rPr lang="de-DE"/>
              <a:t>Gerlinde Mauerer: Paararrangements und väterliche Fürsorge im Übergang zur Elternschaft </a:t>
            </a:r>
            <a:endParaRPr lang="en-GB"/>
          </a:p>
        </p:txBody>
      </p:sp>
      <p:sp>
        <p:nvSpPr>
          <p:cNvPr id="7" name="Foliennummernplatzhalter 6">
            <a:extLst>
              <a:ext uri="{FF2B5EF4-FFF2-40B4-BE49-F238E27FC236}">
                <a16:creationId xmlns:a16="http://schemas.microsoft.com/office/drawing/2014/main" id="{8955CCAD-C75A-BAC2-0ACF-E661C8CF6AEF}"/>
              </a:ext>
            </a:extLst>
          </p:cNvPr>
          <p:cNvSpPr>
            <a:spLocks noGrp="1"/>
          </p:cNvSpPr>
          <p:nvPr>
            <p:ph type="sldNum" sz="quarter" idx="12"/>
          </p:nvPr>
        </p:nvSpPr>
        <p:spPr/>
        <p:txBody>
          <a:bodyPr/>
          <a:lstStyle/>
          <a:p>
            <a:fld id="{8C6866DC-FC17-4AAF-8C91-0888FD2B46CC}" type="slidenum">
              <a:rPr lang="en-GB" smtClean="0"/>
              <a:t>‹Nr.›</a:t>
            </a:fld>
            <a:endParaRPr lang="en-GB"/>
          </a:p>
        </p:txBody>
      </p:sp>
    </p:spTree>
    <p:extLst>
      <p:ext uri="{BB962C8B-B14F-4D97-AF65-F5344CB8AC3E}">
        <p14:creationId xmlns:p14="http://schemas.microsoft.com/office/powerpoint/2010/main" val="978342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208808-A53E-3517-FCAB-4CBB72CDC03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GB"/>
          </a:p>
        </p:txBody>
      </p:sp>
      <p:sp>
        <p:nvSpPr>
          <p:cNvPr id="3" name="Bildplatzhalter 2">
            <a:extLst>
              <a:ext uri="{FF2B5EF4-FFF2-40B4-BE49-F238E27FC236}">
                <a16:creationId xmlns:a16="http://schemas.microsoft.com/office/drawing/2014/main" id="{F8C3201D-83C1-32CD-4A4C-D8E296F210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platzhalter 3">
            <a:extLst>
              <a:ext uri="{FF2B5EF4-FFF2-40B4-BE49-F238E27FC236}">
                <a16:creationId xmlns:a16="http://schemas.microsoft.com/office/drawing/2014/main" id="{01545A4F-9766-9672-D0DC-4EEEE71B07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B682D4C-9969-6507-BDFE-219DB517F2A0}"/>
              </a:ext>
            </a:extLst>
          </p:cNvPr>
          <p:cNvSpPr>
            <a:spLocks noGrp="1"/>
          </p:cNvSpPr>
          <p:nvPr>
            <p:ph type="dt" sz="half" idx="10"/>
          </p:nvPr>
        </p:nvSpPr>
        <p:spPr/>
        <p:txBody>
          <a:bodyPr/>
          <a:lstStyle/>
          <a:p>
            <a:r>
              <a:rPr lang="de-DE"/>
              <a:t>7.5. 2024</a:t>
            </a:r>
            <a:endParaRPr lang="en-GB"/>
          </a:p>
        </p:txBody>
      </p:sp>
      <p:sp>
        <p:nvSpPr>
          <p:cNvPr id="6" name="Fußzeilenplatzhalter 5">
            <a:extLst>
              <a:ext uri="{FF2B5EF4-FFF2-40B4-BE49-F238E27FC236}">
                <a16:creationId xmlns:a16="http://schemas.microsoft.com/office/drawing/2014/main" id="{BCCD45CF-DE07-B93C-47BF-435B5B42E412}"/>
              </a:ext>
            </a:extLst>
          </p:cNvPr>
          <p:cNvSpPr>
            <a:spLocks noGrp="1"/>
          </p:cNvSpPr>
          <p:nvPr>
            <p:ph type="ftr" sz="quarter" idx="11"/>
          </p:nvPr>
        </p:nvSpPr>
        <p:spPr/>
        <p:txBody>
          <a:bodyPr/>
          <a:lstStyle/>
          <a:p>
            <a:r>
              <a:rPr lang="de-DE"/>
              <a:t>Gerlinde Mauerer: Paararrangements und väterliche Fürsorge im Übergang zur Elternschaft </a:t>
            </a:r>
            <a:endParaRPr lang="en-GB"/>
          </a:p>
        </p:txBody>
      </p:sp>
      <p:sp>
        <p:nvSpPr>
          <p:cNvPr id="7" name="Foliennummernplatzhalter 6">
            <a:extLst>
              <a:ext uri="{FF2B5EF4-FFF2-40B4-BE49-F238E27FC236}">
                <a16:creationId xmlns:a16="http://schemas.microsoft.com/office/drawing/2014/main" id="{DF57A32A-F17C-3768-0B23-A28511E8933B}"/>
              </a:ext>
            </a:extLst>
          </p:cNvPr>
          <p:cNvSpPr>
            <a:spLocks noGrp="1"/>
          </p:cNvSpPr>
          <p:nvPr>
            <p:ph type="sldNum" sz="quarter" idx="12"/>
          </p:nvPr>
        </p:nvSpPr>
        <p:spPr/>
        <p:txBody>
          <a:bodyPr/>
          <a:lstStyle/>
          <a:p>
            <a:fld id="{8C6866DC-FC17-4AAF-8C91-0888FD2B46CC}" type="slidenum">
              <a:rPr lang="en-GB" smtClean="0"/>
              <a:t>‹Nr.›</a:t>
            </a:fld>
            <a:endParaRPr lang="en-GB"/>
          </a:p>
        </p:txBody>
      </p:sp>
    </p:spTree>
    <p:extLst>
      <p:ext uri="{BB962C8B-B14F-4D97-AF65-F5344CB8AC3E}">
        <p14:creationId xmlns:p14="http://schemas.microsoft.com/office/powerpoint/2010/main" val="3326921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8B62519-9111-85E3-C333-98BF024547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GB"/>
          </a:p>
        </p:txBody>
      </p:sp>
      <p:sp>
        <p:nvSpPr>
          <p:cNvPr id="3" name="Textplatzhalter 2">
            <a:extLst>
              <a:ext uri="{FF2B5EF4-FFF2-40B4-BE49-F238E27FC236}">
                <a16:creationId xmlns:a16="http://schemas.microsoft.com/office/drawing/2014/main" id="{21A1B029-7047-92CF-BB93-5E8513813F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id="{CA934BDB-CF63-AE03-F7C2-081BFCE9DC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de-DE"/>
              <a:t>7.5. 2024</a:t>
            </a:r>
            <a:endParaRPr lang="en-GB"/>
          </a:p>
        </p:txBody>
      </p:sp>
      <p:sp>
        <p:nvSpPr>
          <p:cNvPr id="5" name="Fußzeilenplatzhalter 4">
            <a:extLst>
              <a:ext uri="{FF2B5EF4-FFF2-40B4-BE49-F238E27FC236}">
                <a16:creationId xmlns:a16="http://schemas.microsoft.com/office/drawing/2014/main" id="{80A0683B-7D7F-3090-D441-0FA924AA59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de-DE"/>
              <a:t>Gerlinde Mauerer: Paararrangements und väterliche Fürsorge im Übergang zur Elternschaft </a:t>
            </a:r>
            <a:endParaRPr lang="en-GB"/>
          </a:p>
        </p:txBody>
      </p:sp>
      <p:sp>
        <p:nvSpPr>
          <p:cNvPr id="6" name="Foliennummernplatzhalter 5">
            <a:extLst>
              <a:ext uri="{FF2B5EF4-FFF2-40B4-BE49-F238E27FC236}">
                <a16:creationId xmlns:a16="http://schemas.microsoft.com/office/drawing/2014/main" id="{CC198A07-4852-1CC0-11BE-77B1B65621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C6866DC-FC17-4AAF-8C91-0888FD2B46CC}" type="slidenum">
              <a:rPr lang="en-GB" smtClean="0"/>
              <a:t>‹Nr.›</a:t>
            </a:fld>
            <a:endParaRPr lang="en-GB"/>
          </a:p>
        </p:txBody>
      </p:sp>
    </p:spTree>
    <p:extLst>
      <p:ext uri="{BB962C8B-B14F-4D97-AF65-F5344CB8AC3E}">
        <p14:creationId xmlns:p14="http://schemas.microsoft.com/office/powerpoint/2010/main" val="1727135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custDataLst>
              <p:tags r:id="rId1"/>
            </p:custDataLst>
          </p:nvPr>
        </p:nvSpPr>
        <p:spPr>
          <a:xfrm>
            <a:off x="554400" y="430306"/>
            <a:ext cx="11532362" cy="1021976"/>
          </a:xfrm>
        </p:spPr>
        <p:txBody>
          <a:bodyPr/>
          <a:lstStyle/>
          <a:p>
            <a:r>
              <a:rPr lang="de-AT" sz="3200" dirty="0">
                <a:effectLst/>
                <a:latin typeface="Source Serif Pro Semibold" panose="02040703050405020204" pitchFamily="18" charset="0"/>
                <a:ea typeface="Calibri" panose="020F0502020204030204" pitchFamily="34" charset="0"/>
                <a:cs typeface="Times New Roman" panose="02020603050405020304" pitchFamily="18" charset="0"/>
              </a:rPr>
              <a:t>Elternschaft: Kognitive und mentale </a:t>
            </a:r>
            <a:r>
              <a:rPr lang="de-AT" sz="3200" dirty="0">
                <a:latin typeface="Source Serif Pro Semibold" panose="02040703050405020204" pitchFamily="18" charset="0"/>
                <a:ea typeface="Calibri" panose="020F0502020204030204" pitchFamily="34" charset="0"/>
                <a:cs typeface="Times New Roman" panose="02020603050405020304" pitchFamily="18" charset="0"/>
              </a:rPr>
              <a:t>Herausforderungen</a:t>
            </a:r>
            <a:endParaRPr lang="en-GB" sz="3200" b="1" dirty="0">
              <a:latin typeface="Source Serif Pro Semibold" panose="02040703050405020204" pitchFamily="18" charset="0"/>
            </a:endParaRPr>
          </a:p>
        </p:txBody>
      </p:sp>
      <p:sp>
        <p:nvSpPr>
          <p:cNvPr id="5" name="Datumsplatzhalter 4">
            <a:extLst>
              <a:ext uri="{FF2B5EF4-FFF2-40B4-BE49-F238E27FC236}">
                <a16:creationId xmlns:a16="http://schemas.microsoft.com/office/drawing/2014/main" id="{F39C3A2C-DE40-4FFC-9615-4A11BDA1D84D}"/>
              </a:ext>
            </a:extLst>
          </p:cNvPr>
          <p:cNvSpPr>
            <a:spLocks noGrp="1"/>
          </p:cNvSpPr>
          <p:nvPr>
            <p:ph type="dt" sz="half" idx="10"/>
          </p:nvPr>
        </p:nvSpPr>
        <p:spPr>
          <a:xfrm>
            <a:off x="767988" y="6396225"/>
            <a:ext cx="1298411" cy="365125"/>
          </a:xfrm>
        </p:spPr>
        <p:txBody>
          <a:bodyPr/>
          <a:lstStyle/>
          <a:p>
            <a:r>
              <a:rPr lang="de-DE" dirty="0"/>
              <a:t>7.5.2024</a:t>
            </a:r>
            <a:endParaRPr lang="en-GB" dirty="0"/>
          </a:p>
        </p:txBody>
      </p:sp>
      <p:sp>
        <p:nvSpPr>
          <p:cNvPr id="9" name="Foliennummernplatzhalter 8">
            <a:extLst>
              <a:ext uri="{FF2B5EF4-FFF2-40B4-BE49-F238E27FC236}">
                <a16:creationId xmlns:a16="http://schemas.microsoft.com/office/drawing/2014/main" id="{F802DBC6-DD77-4AB0-B749-0CEFF3DDBF79}"/>
              </a:ext>
            </a:extLst>
          </p:cNvPr>
          <p:cNvSpPr>
            <a:spLocks noGrp="1"/>
          </p:cNvSpPr>
          <p:nvPr>
            <p:ph type="sldNum" sz="quarter" idx="12"/>
          </p:nvPr>
        </p:nvSpPr>
        <p:spPr/>
        <p:txBody>
          <a:bodyPr/>
          <a:lstStyle/>
          <a:p>
            <a:r>
              <a:rPr lang="en-GB" dirty="0" err="1"/>
              <a:t>Seite</a:t>
            </a:r>
            <a:r>
              <a:rPr lang="en-GB" dirty="0"/>
              <a:t> </a:t>
            </a:r>
            <a:fld id="{05A5AE1F-4813-4D0A-B870-8FB3219A4125}" type="slidenum">
              <a:rPr lang="en-GB" smtClean="0"/>
              <a:pPr/>
              <a:t>1</a:t>
            </a:fld>
            <a:endParaRPr lang="en-GB" dirty="0"/>
          </a:p>
        </p:txBody>
      </p:sp>
      <p:sp>
        <p:nvSpPr>
          <p:cNvPr id="15" name="Fußzeilenplatzhalter 14">
            <a:extLst>
              <a:ext uri="{FF2B5EF4-FFF2-40B4-BE49-F238E27FC236}">
                <a16:creationId xmlns:a16="http://schemas.microsoft.com/office/drawing/2014/main" id="{696F1C1C-A187-45CA-97C6-B40EDC5E6A56}"/>
              </a:ext>
            </a:extLst>
          </p:cNvPr>
          <p:cNvSpPr>
            <a:spLocks noGrp="1"/>
          </p:cNvSpPr>
          <p:nvPr>
            <p:ph type="ftr" sz="quarter" idx="11"/>
          </p:nvPr>
        </p:nvSpPr>
        <p:spPr>
          <a:xfrm>
            <a:off x="1127988" y="6422400"/>
            <a:ext cx="8541611" cy="365125"/>
          </a:xfrm>
        </p:spPr>
        <p:txBody>
          <a:bodyPr/>
          <a:lstStyle/>
          <a:p>
            <a:r>
              <a:rPr lang="de-DE"/>
              <a:t>Gerlinde Mauerer: Paararrangements und väterliche Fürsorge im Übergang zur Elternschaft </a:t>
            </a:r>
            <a:endParaRPr lang="en-GB" dirty="0"/>
          </a:p>
        </p:txBody>
      </p:sp>
      <p:sp>
        <p:nvSpPr>
          <p:cNvPr id="2" name="Rechteck 1">
            <a:extLst>
              <a:ext uri="{FF2B5EF4-FFF2-40B4-BE49-F238E27FC236}">
                <a16:creationId xmlns:a16="http://schemas.microsoft.com/office/drawing/2014/main" id="{FA098920-6108-4370-E620-3311B2BD8833}"/>
              </a:ext>
            </a:extLst>
          </p:cNvPr>
          <p:cNvSpPr/>
          <p:nvPr/>
        </p:nvSpPr>
        <p:spPr>
          <a:xfrm>
            <a:off x="1851852" y="2050187"/>
            <a:ext cx="9212159" cy="36436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noFill/>
            </a:endParaRPr>
          </a:p>
        </p:txBody>
      </p:sp>
      <p:sp>
        <p:nvSpPr>
          <p:cNvPr id="3" name="Rechteck: abgerundete Ecken 2">
            <a:extLst>
              <a:ext uri="{FF2B5EF4-FFF2-40B4-BE49-F238E27FC236}">
                <a16:creationId xmlns:a16="http://schemas.microsoft.com/office/drawing/2014/main" id="{8DB2ACD4-1723-680A-DF70-125EEA6EB92E}"/>
              </a:ext>
            </a:extLst>
          </p:cNvPr>
          <p:cNvSpPr/>
          <p:nvPr/>
        </p:nvSpPr>
        <p:spPr>
          <a:xfrm>
            <a:off x="647425" y="1449263"/>
            <a:ext cx="11061291" cy="4608871"/>
          </a:xfrm>
          <a:prstGeom prst="roundRect">
            <a:avLst/>
          </a:prstGeom>
          <a:solidFill>
            <a:schemeClr val="bg1">
              <a:lumMod val="9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nSpc>
                <a:spcPct val="102000"/>
              </a:lnSpc>
              <a:spcAft>
                <a:spcPts val="400"/>
              </a:spcAft>
              <a:buFont typeface="Arial" panose="020B0604020202020204" pitchFamily="34" charset="0"/>
              <a:buChar char="•"/>
            </a:pPr>
            <a:r>
              <a:rPr lang="de-DE" kern="100" dirty="0">
                <a:solidFill>
                  <a:schemeClr val="tx1"/>
                </a:solidFill>
                <a:effectLst/>
                <a:latin typeface="Aptos" panose="020B0004020202020204" pitchFamily="34" charset="0"/>
                <a:ea typeface="Calibri" panose="020F0502020204030204" pitchFamily="34" charset="0"/>
                <a:cs typeface="Times New Roman" panose="02020603050405020304" pitchFamily="18" charset="0"/>
              </a:rPr>
              <a:t>Partner ins Boot holen (Paar-Performanz im Interview; Wimberger und </a:t>
            </a:r>
            <a:r>
              <a:rPr lang="de-DE" kern="100" dirty="0" err="1">
                <a:solidFill>
                  <a:schemeClr val="tx1"/>
                </a:solidFill>
                <a:effectLst/>
                <a:latin typeface="Aptos" panose="020B0004020202020204" pitchFamily="34" charset="0"/>
                <a:ea typeface="Calibri" panose="020F0502020204030204" pitchFamily="34" charset="0"/>
                <a:cs typeface="Times New Roman" panose="02020603050405020304" pitchFamily="18" charset="0"/>
              </a:rPr>
              <a:t>Mokatef</a:t>
            </a:r>
            <a:r>
              <a:rPr lang="de-DE" kern="100" dirty="0">
                <a:solidFill>
                  <a:schemeClr val="tx1"/>
                </a:solidFill>
                <a:effectLst/>
                <a:latin typeface="Aptos" panose="020B0004020202020204" pitchFamily="34" charset="0"/>
                <a:ea typeface="Calibri" panose="020F0502020204030204" pitchFamily="34" charset="0"/>
                <a:cs typeface="Times New Roman" panose="02020603050405020304" pitchFamily="18" charset="0"/>
              </a:rPr>
              <a:t> 2017)</a:t>
            </a:r>
          </a:p>
          <a:p>
            <a:pPr marL="342900" indent="-342900">
              <a:lnSpc>
                <a:spcPct val="102000"/>
              </a:lnSpc>
              <a:spcAft>
                <a:spcPts val="400"/>
              </a:spcAft>
              <a:buFont typeface="Arial" panose="020B0604020202020204" pitchFamily="34" charset="0"/>
              <a:buChar char="•"/>
            </a:pPr>
            <a:r>
              <a:rPr lang="de-DE" kern="100" dirty="0">
                <a:solidFill>
                  <a:schemeClr val="tx1"/>
                </a:solidFill>
                <a:latin typeface="Aptos" panose="020B0004020202020204" pitchFamily="34" charset="0"/>
                <a:ea typeface="Calibri" panose="020F0502020204030204" pitchFamily="34" charset="0"/>
                <a:cs typeface="Times New Roman" panose="02020603050405020304" pitchFamily="18" charset="0"/>
              </a:rPr>
              <a:t>Überblick behalten, umsichtige Planungen (Personen, Interessen matchen – „Ella-Lego“)</a:t>
            </a:r>
            <a:endParaRPr lang="de-DE" kern="100" dirty="0">
              <a:solidFill>
                <a:schemeClr val="tx1"/>
              </a:solidFill>
              <a:effectLst/>
              <a:latin typeface="Aptos" panose="020B0004020202020204" pitchFamily="34" charset="0"/>
              <a:ea typeface="Calibri" panose="020F0502020204030204" pitchFamily="34" charset="0"/>
              <a:cs typeface="Times New Roman" panose="02020603050405020304" pitchFamily="18" charset="0"/>
            </a:endParaRPr>
          </a:p>
          <a:p>
            <a:pPr marL="342900" indent="-342900">
              <a:lnSpc>
                <a:spcPct val="102000"/>
              </a:lnSpc>
              <a:spcAft>
                <a:spcPts val="400"/>
              </a:spcAft>
              <a:buFont typeface="Arial" panose="020B0604020202020204" pitchFamily="34" charset="0"/>
              <a:buChar char="•"/>
            </a:pPr>
            <a:r>
              <a:rPr lang="de-DE" kern="100" dirty="0">
                <a:solidFill>
                  <a:schemeClr val="tx1"/>
                </a:solidFill>
                <a:latin typeface="Aptos" panose="020B0004020202020204" pitchFamily="34" charset="0"/>
                <a:ea typeface="Calibri" panose="020F0502020204030204" pitchFamily="34" charset="0"/>
                <a:cs typeface="Times New Roman" panose="02020603050405020304" pitchFamily="18" charset="0"/>
              </a:rPr>
              <a:t>Navigieren durch den Alltag</a:t>
            </a:r>
            <a:r>
              <a:rPr lang="de-DE" kern="100" dirty="0">
                <a:solidFill>
                  <a:schemeClr val="tx1"/>
                </a:solidFill>
                <a:effectLst/>
                <a:latin typeface="Aptos" panose="020B0004020202020204" pitchFamily="34" charset="0"/>
                <a:ea typeface="Calibri" panose="020F0502020204030204" pitchFamily="34" charset="0"/>
                <a:cs typeface="Times New Roman" panose="02020603050405020304" pitchFamily="18" charset="0"/>
              </a:rPr>
              <a:t>: „Dauerschleife im Kopf“ (Vollzeiterwerbstätigkeit als Mutter, zit</a:t>
            </a:r>
            <a:r>
              <a:rPr lang="de-DE" kern="100" dirty="0">
                <a:solidFill>
                  <a:schemeClr val="tx1"/>
                </a:solidFill>
                <a:latin typeface="Aptos" panose="020B0004020202020204" pitchFamily="34" charset="0"/>
                <a:ea typeface="Calibri" panose="020F0502020204030204" pitchFamily="34" charset="0"/>
                <a:cs typeface="Times New Roman" panose="02020603050405020304" pitchFamily="18" charset="0"/>
              </a:rPr>
              <a:t>. </a:t>
            </a:r>
            <a:r>
              <a:rPr lang="de-DE" kern="100" dirty="0">
                <a:solidFill>
                  <a:schemeClr val="tx1"/>
                </a:solidFill>
                <a:effectLst/>
                <a:latin typeface="Aptos" panose="020B0004020202020204" pitchFamily="34" charset="0"/>
                <a:ea typeface="Calibri" panose="020F0502020204030204" pitchFamily="34" charset="0"/>
                <a:cs typeface="Times New Roman" panose="02020603050405020304" pitchFamily="18" charset="0"/>
              </a:rPr>
              <a:t>Katarina)</a:t>
            </a:r>
          </a:p>
          <a:p>
            <a:pPr marL="342900" indent="-342900">
              <a:lnSpc>
                <a:spcPct val="102000"/>
              </a:lnSpc>
              <a:spcAft>
                <a:spcPts val="400"/>
              </a:spcAft>
              <a:buFont typeface="Arial" panose="020B0604020202020204" pitchFamily="34" charset="0"/>
              <a:buChar char="•"/>
            </a:pPr>
            <a:r>
              <a:rPr lang="de-DE" kern="100" dirty="0">
                <a:solidFill>
                  <a:schemeClr val="tx1"/>
                </a:solidFill>
                <a:latin typeface="Aptos" panose="020B0004020202020204" pitchFamily="34" charset="0"/>
                <a:ea typeface="Calibri" panose="020F0502020204030204" pitchFamily="34" charset="0"/>
                <a:cs typeface="Times New Roman" panose="02020603050405020304" pitchFamily="18" charset="0"/>
              </a:rPr>
              <a:t>Gesprächszeit, emotional gefordert sein (Pubertät, Peer-Group; Entscheidungen als Eltern treffen, teils „in der Sekunde“, sich einlassen auf ... Bsp. Bert; Fred; Tina – Tendenz: mentale Herausforderungen wachsen)</a:t>
            </a:r>
          </a:p>
          <a:p>
            <a:pPr marL="342900" indent="-342900">
              <a:lnSpc>
                <a:spcPct val="102000"/>
              </a:lnSpc>
              <a:spcAft>
                <a:spcPts val="400"/>
              </a:spcAft>
              <a:buFont typeface="Arial" panose="020B0604020202020204" pitchFamily="34" charset="0"/>
              <a:buChar char="•"/>
            </a:pPr>
            <a:r>
              <a:rPr lang="de-DE" kern="100" dirty="0">
                <a:solidFill>
                  <a:schemeClr val="tx1"/>
                </a:solidFill>
                <a:effectLst/>
                <a:latin typeface="Aptos" panose="020B0004020202020204" pitchFamily="34" charset="0"/>
                <a:ea typeface="Calibri" panose="020F0502020204030204" pitchFamily="34" charset="0"/>
                <a:cs typeface="Times New Roman" panose="02020603050405020304" pitchFamily="18" charset="0"/>
              </a:rPr>
              <a:t>Besondere Be</a:t>
            </a:r>
            <a:r>
              <a:rPr lang="de-DE" kern="100" dirty="0">
                <a:solidFill>
                  <a:schemeClr val="tx1"/>
                </a:solidFill>
                <a:latin typeface="Aptos" panose="020B0004020202020204" pitchFamily="34" charset="0"/>
                <a:ea typeface="Calibri" panose="020F0502020204030204" pitchFamily="34" charset="0"/>
                <a:cs typeface="Times New Roman" panose="02020603050405020304" pitchFamily="18" charset="0"/>
              </a:rPr>
              <a:t>dürfnisse (Ernährung; Gruppenverhalten/Kindergarten/Schule; soziale Schwierigkeiten – Ausgleichen: vermehrt Interviewpartnerinnen; „spüren“/angesprochen werden/ Zuständigkeit durch Kompetenz).</a:t>
            </a:r>
            <a:endParaRPr lang="de-DE" kern="100" dirty="0">
              <a:solidFill>
                <a:srgbClr val="FF0000"/>
              </a:solidFill>
              <a:latin typeface="Aptos" panose="020B0004020202020204" pitchFamily="34" charset="0"/>
              <a:ea typeface="Calibri" panose="020F0502020204030204" pitchFamily="34" charset="0"/>
              <a:cs typeface="Times New Roman" panose="02020603050405020304" pitchFamily="18" charset="0"/>
            </a:endParaRPr>
          </a:p>
          <a:p>
            <a:pPr marL="342900" indent="-342900">
              <a:lnSpc>
                <a:spcPct val="102000"/>
              </a:lnSpc>
              <a:spcAft>
                <a:spcPts val="400"/>
              </a:spcAft>
              <a:buFont typeface="Arial" panose="020B0604020202020204" pitchFamily="34" charset="0"/>
              <a:buChar char="•"/>
            </a:pPr>
            <a:r>
              <a:rPr lang="de-DE" kern="100" dirty="0">
                <a:solidFill>
                  <a:schemeClr val="tx1"/>
                </a:solidFill>
                <a:latin typeface="Aptos" panose="020B0004020202020204" pitchFamily="34" charset="0"/>
                <a:ea typeface="Calibri" panose="020F0502020204030204" pitchFamily="34" charset="0"/>
                <a:cs typeface="Times New Roman" panose="02020603050405020304" pitchFamily="18" charset="0"/>
              </a:rPr>
              <a:t>elterliche Besprechungen – Argumentationen (Gesprächszeit, Erklärungen – Teamarbeit ohne „Deutungshoheit“, </a:t>
            </a:r>
            <a:r>
              <a:rPr lang="de-DE" kern="100" dirty="0" err="1">
                <a:solidFill>
                  <a:schemeClr val="tx1"/>
                </a:solidFill>
                <a:latin typeface="Aptos" panose="020B0004020202020204" pitchFamily="34" charset="0"/>
                <a:ea typeface="Calibri" panose="020F0502020204030204" pitchFamily="34" charset="0"/>
                <a:cs typeface="Times New Roman" panose="02020603050405020304" pitchFamily="18" charset="0"/>
              </a:rPr>
              <a:t>Expert:innen</a:t>
            </a:r>
            <a:r>
              <a:rPr lang="de-DE" kern="100" dirty="0">
                <a:solidFill>
                  <a:schemeClr val="tx1"/>
                </a:solidFill>
                <a:latin typeface="Aptos" panose="020B0004020202020204" pitchFamily="34" charset="0"/>
                <a:ea typeface="Calibri" panose="020F0502020204030204" pitchFamily="34" charset="0"/>
                <a:cs typeface="Times New Roman" panose="02020603050405020304" pitchFamily="18" charset="0"/>
              </a:rPr>
              <a:t> befragen; Erziehungsideale; </a:t>
            </a:r>
            <a:r>
              <a:rPr lang="de-DE" kern="100" dirty="0" err="1">
                <a:solidFill>
                  <a:schemeClr val="tx1"/>
                </a:solidFill>
                <a:latin typeface="Aptos" panose="020B0004020202020204" pitchFamily="34" charset="0"/>
                <a:ea typeface="Calibri" panose="020F0502020204030204" pitchFamily="34" charset="0"/>
                <a:cs typeface="Times New Roman" panose="02020603050405020304" pitchFamily="18" charset="0"/>
              </a:rPr>
              <a:t>bsp.weise</a:t>
            </a:r>
            <a:r>
              <a:rPr lang="de-DE" kern="100" dirty="0">
                <a:solidFill>
                  <a:schemeClr val="tx1"/>
                </a:solidFill>
                <a:latin typeface="Aptos" panose="020B0004020202020204" pitchFamily="34" charset="0"/>
                <a:ea typeface="Calibri" panose="020F0502020204030204" pitchFamily="34" charset="0"/>
                <a:cs typeface="Times New Roman" panose="02020603050405020304" pitchFamily="18" charset="0"/>
              </a:rPr>
              <a:t> gewaltfreie Kommunikation) – Überzeugungsarbeit leisten, sich berufen auf ...  (oder selber Tun/Organisieren: z.B. Arzttermine, orthopädische Einlagen)</a:t>
            </a:r>
          </a:p>
          <a:p>
            <a:pPr marL="342900" indent="-342900">
              <a:lnSpc>
                <a:spcPct val="102000"/>
              </a:lnSpc>
              <a:spcAft>
                <a:spcPts val="400"/>
              </a:spcAft>
              <a:buFont typeface="Arial" panose="020B0604020202020204" pitchFamily="34" charset="0"/>
              <a:buChar char="•"/>
            </a:pPr>
            <a:r>
              <a:rPr lang="de-DE" kern="100" dirty="0">
                <a:solidFill>
                  <a:schemeClr val="tx1"/>
                </a:solidFill>
                <a:effectLst/>
                <a:latin typeface="Aptos" panose="020B0004020202020204" pitchFamily="34" charset="0"/>
                <a:ea typeface="Calibri" panose="020F0502020204030204" pitchFamily="34" charset="0"/>
                <a:cs typeface="Times New Roman" panose="02020603050405020304" pitchFamily="18" charset="0"/>
              </a:rPr>
              <a:t>Mütter teils „Übersetzerinnen“/Vermittlerinnen von Bedürfnissen (Kinder, weitere Personen)</a:t>
            </a:r>
          </a:p>
        </p:txBody>
      </p:sp>
    </p:spTree>
    <p:extLst>
      <p:ext uri="{BB962C8B-B14F-4D97-AF65-F5344CB8AC3E}">
        <p14:creationId xmlns:p14="http://schemas.microsoft.com/office/powerpoint/2010/main" val="1992084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custDataLst>
              <p:tags r:id="rId1"/>
            </p:custDataLst>
          </p:nvPr>
        </p:nvSpPr>
        <p:spPr>
          <a:xfrm>
            <a:off x="3662182" y="376534"/>
            <a:ext cx="8121831" cy="821352"/>
          </a:xfrm>
        </p:spPr>
        <p:txBody>
          <a:bodyPr>
            <a:normAutofit/>
          </a:bodyPr>
          <a:lstStyle/>
          <a:p>
            <a:r>
              <a:rPr lang="de-AT" sz="3200" dirty="0">
                <a:latin typeface="Source Serif Pro Semibold" panose="02040703050405020204" pitchFamily="18" charset="0"/>
                <a:ea typeface="Calibri" panose="020F0502020204030204" pitchFamily="34" charset="0"/>
                <a:cs typeface="Times New Roman" panose="02020603050405020304" pitchFamily="18" charset="0"/>
              </a:rPr>
              <a:t>Ergebnisse der laufenden Auswertung</a:t>
            </a:r>
            <a:endParaRPr lang="en-GB" sz="3200" b="1" dirty="0">
              <a:solidFill>
                <a:srgbClr val="FF0000"/>
              </a:solidFill>
              <a:latin typeface="Source Serif Pro Semibold" panose="02040703050405020204" pitchFamily="18" charset="0"/>
            </a:endParaRPr>
          </a:p>
        </p:txBody>
      </p:sp>
      <p:sp>
        <p:nvSpPr>
          <p:cNvPr id="5" name="Datumsplatzhalter 4">
            <a:extLst>
              <a:ext uri="{FF2B5EF4-FFF2-40B4-BE49-F238E27FC236}">
                <a16:creationId xmlns:a16="http://schemas.microsoft.com/office/drawing/2014/main" id="{F39C3A2C-DE40-4FFC-9615-4A11BDA1D84D}"/>
              </a:ext>
            </a:extLst>
          </p:cNvPr>
          <p:cNvSpPr>
            <a:spLocks noGrp="1"/>
          </p:cNvSpPr>
          <p:nvPr>
            <p:ph type="dt" sz="half" idx="10"/>
          </p:nvPr>
        </p:nvSpPr>
        <p:spPr>
          <a:xfrm>
            <a:off x="407988" y="6422400"/>
            <a:ext cx="1370411" cy="365125"/>
          </a:xfrm>
        </p:spPr>
        <p:txBody>
          <a:bodyPr/>
          <a:lstStyle/>
          <a:p>
            <a:r>
              <a:rPr lang="de-DE" dirty="0"/>
              <a:t>7.5.2024</a:t>
            </a:r>
            <a:endParaRPr lang="en-GB" dirty="0"/>
          </a:p>
        </p:txBody>
      </p:sp>
      <p:sp>
        <p:nvSpPr>
          <p:cNvPr id="9" name="Foliennummernplatzhalter 8">
            <a:extLst>
              <a:ext uri="{FF2B5EF4-FFF2-40B4-BE49-F238E27FC236}">
                <a16:creationId xmlns:a16="http://schemas.microsoft.com/office/drawing/2014/main" id="{F802DBC6-DD77-4AB0-B749-0CEFF3DDBF79}"/>
              </a:ext>
            </a:extLst>
          </p:cNvPr>
          <p:cNvSpPr>
            <a:spLocks noGrp="1"/>
          </p:cNvSpPr>
          <p:nvPr>
            <p:ph type="sldNum" sz="quarter" idx="12"/>
          </p:nvPr>
        </p:nvSpPr>
        <p:spPr/>
        <p:txBody>
          <a:bodyPr/>
          <a:lstStyle/>
          <a:p>
            <a:r>
              <a:rPr lang="en-GB" dirty="0" err="1"/>
              <a:t>Seite</a:t>
            </a:r>
            <a:r>
              <a:rPr lang="en-GB" dirty="0"/>
              <a:t> </a:t>
            </a:r>
            <a:fld id="{05A5AE1F-4813-4D0A-B870-8FB3219A4125}" type="slidenum">
              <a:rPr lang="en-GB" smtClean="0"/>
              <a:pPr/>
              <a:t>2</a:t>
            </a:fld>
            <a:endParaRPr lang="en-GB" dirty="0"/>
          </a:p>
        </p:txBody>
      </p:sp>
      <p:sp>
        <p:nvSpPr>
          <p:cNvPr id="15" name="Fußzeilenplatzhalter 14">
            <a:extLst>
              <a:ext uri="{FF2B5EF4-FFF2-40B4-BE49-F238E27FC236}">
                <a16:creationId xmlns:a16="http://schemas.microsoft.com/office/drawing/2014/main" id="{696F1C1C-A187-45CA-97C6-B40EDC5E6A56}"/>
              </a:ext>
            </a:extLst>
          </p:cNvPr>
          <p:cNvSpPr>
            <a:spLocks noGrp="1"/>
          </p:cNvSpPr>
          <p:nvPr>
            <p:ph type="ftr" sz="quarter" idx="11"/>
          </p:nvPr>
        </p:nvSpPr>
        <p:spPr>
          <a:xfrm>
            <a:off x="1127989" y="6422400"/>
            <a:ext cx="7801186" cy="365125"/>
          </a:xfrm>
        </p:spPr>
        <p:txBody>
          <a:bodyPr/>
          <a:lstStyle/>
          <a:p>
            <a:r>
              <a:rPr lang="de-DE"/>
              <a:t>Gerlinde Mauerer: Paararrangements und väterliche Fürsorge im Übergang zur Elternschaft </a:t>
            </a:r>
            <a:endParaRPr lang="en-GB" dirty="0"/>
          </a:p>
        </p:txBody>
      </p:sp>
      <p:sp>
        <p:nvSpPr>
          <p:cNvPr id="11" name="Rechteck: abgerundete Ecken 10">
            <a:extLst>
              <a:ext uri="{FF2B5EF4-FFF2-40B4-BE49-F238E27FC236}">
                <a16:creationId xmlns:a16="http://schemas.microsoft.com/office/drawing/2014/main" id="{8A1757FE-2D31-B0B8-9977-B4FC4449B451}"/>
              </a:ext>
            </a:extLst>
          </p:cNvPr>
          <p:cNvSpPr/>
          <p:nvPr/>
        </p:nvSpPr>
        <p:spPr>
          <a:xfrm>
            <a:off x="317090" y="1197886"/>
            <a:ext cx="11802477" cy="4885824"/>
          </a:xfrm>
          <a:prstGeom prst="roundRect">
            <a:avLst/>
          </a:prstGeom>
          <a:solidFill>
            <a:schemeClr val="bg1">
              <a:lumMod val="9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spcAft>
                <a:spcPts val="600"/>
              </a:spcAft>
              <a:buFont typeface="Arial" panose="020B0604020202020204" pitchFamily="34" charset="0"/>
              <a:buChar char="•"/>
            </a:pPr>
            <a:r>
              <a:rPr lang="de-AT" sz="1900" b="1" kern="10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Gender Bias in der Vereinbarkeit von Beruf und Familie</a:t>
            </a:r>
          </a:p>
          <a:p>
            <a:pPr>
              <a:spcAft>
                <a:spcPts val="600"/>
              </a:spcAft>
            </a:pPr>
            <a:r>
              <a:rPr lang="de-AT" sz="1900" b="1" kern="10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       Tendenz Väter – „innere Vereinbarkeitsfrage“ – Identität </a:t>
            </a:r>
            <a:r>
              <a:rPr lang="de-AT" sz="1900" kern="10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(„Care verinnerlichen“, </a:t>
            </a:r>
            <a:r>
              <a:rPr lang="de-AT" sz="1900" kern="100" dirty="0">
                <a:solidFill>
                  <a:schemeClr val="tx1"/>
                </a:solidFill>
                <a:latin typeface="Aptos" panose="020B0004020202020204" pitchFamily="34" charset="0"/>
                <a:ea typeface="Verdana" panose="020B0604030504040204" pitchFamily="34" charset="0"/>
                <a:cs typeface="Times New Roman" panose="02020603050405020304" pitchFamily="18" charset="0"/>
              </a:rPr>
              <a:t>Neuland „aktive 								                Vaterschaft“/ </a:t>
            </a:r>
            <a:r>
              <a:rPr lang="de-AT" sz="1900" kern="10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Willigkeit – s. Papa Sein)</a:t>
            </a:r>
            <a:br>
              <a:rPr lang="de-AT" sz="1900" kern="100" dirty="0">
                <a:solidFill>
                  <a:schemeClr val="tx1"/>
                </a:solidFill>
                <a:latin typeface="Aptos" panose="020B0004020202020204" pitchFamily="34" charset="0"/>
                <a:ea typeface="Verdana" panose="020B0604030504040204" pitchFamily="34" charset="0"/>
                <a:cs typeface="Times New Roman" panose="02020603050405020304" pitchFamily="18" charset="0"/>
              </a:rPr>
            </a:br>
            <a:r>
              <a:rPr lang="de-AT" sz="1900" kern="100" dirty="0">
                <a:solidFill>
                  <a:schemeClr val="tx1"/>
                </a:solidFill>
                <a:latin typeface="Aptos" panose="020B0004020202020204" pitchFamily="34" charset="0"/>
                <a:ea typeface="Verdana" panose="020B0604030504040204" pitchFamily="34" charset="0"/>
                <a:cs typeface="Times New Roman" panose="02020603050405020304" pitchFamily="18" charset="0"/>
              </a:rPr>
              <a:t>       </a:t>
            </a:r>
            <a:r>
              <a:rPr lang="de-AT" sz="1900" b="1" kern="100" dirty="0">
                <a:solidFill>
                  <a:schemeClr val="tx1"/>
                </a:solidFill>
                <a:latin typeface="Aptos" panose="020B0004020202020204" pitchFamily="34" charset="0"/>
                <a:ea typeface="Verdana" panose="020B0604030504040204" pitchFamily="34" charset="0"/>
                <a:cs typeface="Times New Roman" panose="02020603050405020304" pitchFamily="18" charset="0"/>
              </a:rPr>
              <a:t>Tendenz Mütter – Vereinbarkeit </a:t>
            </a:r>
            <a:r>
              <a:rPr lang="de-AT" sz="1900" b="1" kern="10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außen </a:t>
            </a:r>
            <a:r>
              <a:rPr lang="de-AT" sz="1900" kern="10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(weniger „innerer“ Konflikt; Freude, trotz der Herausforderungen 	beides zu managen) – mütterliche Übernahme von Tätigkeiten teils „im Selbstlauf“.</a:t>
            </a:r>
            <a:endParaRPr lang="de-AT" sz="1900" b="1" kern="0" dirty="0">
              <a:solidFill>
                <a:schemeClr val="tx1"/>
              </a:solidFill>
              <a:latin typeface="Aptos" panose="020B0004020202020204" pitchFamily="34" charset="0"/>
              <a:ea typeface="Verdana" panose="020B0604030504040204" pitchFamily="34" charset="0"/>
              <a:cs typeface="Times New Roman" panose="02020603050405020304" pitchFamily="18" charset="0"/>
            </a:endParaRPr>
          </a:p>
          <a:p>
            <a:pPr marL="285750" indent="-285750">
              <a:spcAft>
                <a:spcPts val="600"/>
              </a:spcAft>
              <a:buFont typeface="Arial" panose="020B0604020202020204" pitchFamily="34" charset="0"/>
              <a:buChar char="•"/>
            </a:pPr>
            <a:r>
              <a:rPr lang="de-AT" sz="1900" b="1" kern="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gleichberechtigte Elternschaft nach wie vor als Neuland, das durch elterliche Aushandlungen im Privaten „erobert werden muss“ </a:t>
            </a:r>
            <a:r>
              <a:rPr lang="de-AT" sz="1900" kern="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(zumeist angeregt von den </a:t>
            </a:r>
            <a:r>
              <a:rPr lang="de-AT" sz="1900" kern="0" dirty="0">
                <a:solidFill>
                  <a:schemeClr val="tx1"/>
                </a:solidFill>
                <a:latin typeface="Aptos" panose="020B0004020202020204" pitchFamily="34" charset="0"/>
                <a:ea typeface="Verdana" panose="020B0604030504040204" pitchFamily="34" charset="0"/>
                <a:cs typeface="Times New Roman" panose="02020603050405020304" pitchFamily="18" charset="0"/>
              </a:rPr>
              <a:t>I</a:t>
            </a:r>
            <a:r>
              <a:rPr lang="de-AT" sz="1900" kern="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nterviewpartnerinnen; zugleich „von Anfang an klar“; Besonderheit Sample)</a:t>
            </a:r>
            <a:endParaRPr lang="de-DE" sz="1900" kern="10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endParaRPr>
          </a:p>
          <a:p>
            <a:pPr>
              <a:spcAft>
                <a:spcPts val="600"/>
              </a:spcAft>
            </a:pPr>
            <a:r>
              <a:rPr lang="de-DE" sz="1900" b="1" kern="100" dirty="0">
                <a:solidFill>
                  <a:schemeClr val="tx1"/>
                </a:solidFill>
                <a:latin typeface="Aptos" panose="020B0004020202020204" pitchFamily="34" charset="0"/>
                <a:ea typeface="Verdana" panose="020B0604030504040204" pitchFamily="34" charset="0"/>
                <a:cs typeface="Times New Roman" panose="02020603050405020304" pitchFamily="18" charset="0"/>
              </a:rPr>
              <a:t>	</a:t>
            </a:r>
            <a:r>
              <a:rPr lang="de-AT" sz="1900" kern="0" dirty="0">
                <a:solidFill>
                  <a:schemeClr val="tx1"/>
                </a:solidFill>
                <a:latin typeface="Aptos" panose="020B0004020202020204" pitchFamily="34" charset="0"/>
                <a:ea typeface="Verdana" panose="020B0604030504040204" pitchFamily="34" charset="0"/>
                <a:cs typeface="Times New Roman" panose="02020603050405020304" pitchFamily="18" charset="0"/>
              </a:rPr>
              <a:t>Umsetzung gleichberechtigter </a:t>
            </a:r>
            <a:r>
              <a:rPr lang="de-AT" sz="1900" kern="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Elternschaft</a:t>
            </a:r>
            <a:r>
              <a:rPr lang="de-DE" sz="1900" kern="10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 ist </a:t>
            </a:r>
            <a:r>
              <a:rPr lang="de-DE" sz="1900" u="sng" kern="10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anstrengend</a:t>
            </a:r>
            <a:r>
              <a:rPr lang="de-DE" sz="1900" kern="10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a:t>
            </a:r>
            <a:r>
              <a:rPr lang="de-DE" sz="1900" kern="100" dirty="0">
                <a:solidFill>
                  <a:schemeClr val="tx1"/>
                </a:solidFill>
                <a:latin typeface="Aptos" panose="020B0004020202020204" pitchFamily="34" charset="0"/>
                <a:ea typeface="Verdana" panose="020B0604030504040204" pitchFamily="34" charset="0"/>
                <a:cs typeface="Times New Roman" panose="02020603050405020304" pitchFamily="18" charset="0"/>
              </a:rPr>
              <a:t> </a:t>
            </a:r>
          </a:p>
          <a:p>
            <a:pPr>
              <a:spcAft>
                <a:spcPts val="600"/>
              </a:spcAft>
            </a:pPr>
            <a:r>
              <a:rPr lang="de-DE" sz="1900" kern="10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		- </a:t>
            </a:r>
            <a:r>
              <a:rPr lang="de-AT" sz="1900" kern="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Notwendigkeiten und Dringlichkeiten abklären (Zeitfrage/-thema</a:t>
            </a:r>
            <a:r>
              <a:rPr lang="de-AT" sz="1900" kern="0" dirty="0">
                <a:solidFill>
                  <a:schemeClr val="tx1"/>
                </a:solidFill>
                <a:latin typeface="Aptos" panose="020B0004020202020204" pitchFamily="34" charset="0"/>
                <a:ea typeface="Verdana" panose="020B0604030504040204" pitchFamily="34" charset="0"/>
                <a:cs typeface="Times New Roman" panose="02020603050405020304" pitchFamily="18" charset="0"/>
              </a:rPr>
              <a:t>; Strategie Aufschieben</a:t>
            </a:r>
            <a:r>
              <a:rPr lang="de-AT" sz="1900" kern="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a:t>
            </a:r>
          </a:p>
          <a:p>
            <a:pPr>
              <a:spcAft>
                <a:spcPts val="600"/>
              </a:spcAft>
            </a:pPr>
            <a:r>
              <a:rPr lang="de-AT" sz="1900" kern="0" dirty="0">
                <a:solidFill>
                  <a:schemeClr val="tx1"/>
                </a:solidFill>
                <a:latin typeface="Aptos" panose="020B0004020202020204" pitchFamily="34" charset="0"/>
                <a:ea typeface="Verdana" panose="020B0604030504040204" pitchFamily="34" charset="0"/>
                <a:cs typeface="Times New Roman" panose="02020603050405020304" pitchFamily="18" charset="0"/>
              </a:rPr>
              <a:t>		- </a:t>
            </a:r>
            <a:r>
              <a:rPr lang="de-AT" sz="1900" kern="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Deutungshoheiten und traditionell geschlechterspezifische Kompetenzenverteilungen in 			   Frage stellen und (stückweise) </a:t>
            </a:r>
            <a:r>
              <a:rPr lang="de-AT" sz="1900" kern="0" dirty="0">
                <a:solidFill>
                  <a:schemeClr val="tx1"/>
                </a:solidFill>
                <a:latin typeface="Aptos" panose="020B0004020202020204" pitchFamily="34" charset="0"/>
                <a:ea typeface="Verdana" panose="020B0604030504040204" pitchFamily="34" charset="0"/>
                <a:cs typeface="Times New Roman" panose="02020603050405020304" pitchFamily="18" charset="0"/>
              </a:rPr>
              <a:t>aufgeben, ohne dass es Vorbilder gibt</a:t>
            </a:r>
          </a:p>
          <a:p>
            <a:pPr>
              <a:spcAft>
                <a:spcPts val="1000"/>
              </a:spcAft>
            </a:pPr>
            <a:r>
              <a:rPr lang="de-AT" sz="1900" kern="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		- </a:t>
            </a:r>
            <a:r>
              <a:rPr lang="de-AT" sz="1900" b="1" kern="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konstantes </a:t>
            </a:r>
            <a:r>
              <a:rPr lang="de-AT" sz="1900" b="1" u="sng" kern="0" dirty="0">
                <a:solidFill>
                  <a:schemeClr val="tx1"/>
                </a:solidFill>
                <a:latin typeface="Aptos" panose="020B0004020202020204" pitchFamily="34" charset="0"/>
                <a:ea typeface="Verdana" panose="020B0604030504040204" pitchFamily="34" charset="0"/>
                <a:cs typeface="Times New Roman" panose="02020603050405020304" pitchFamily="18" charset="0"/>
              </a:rPr>
              <a:t>Nachjustieren</a:t>
            </a:r>
            <a:r>
              <a:rPr lang="de-AT" sz="1900" b="1" kern="0" dirty="0">
                <a:solidFill>
                  <a:schemeClr val="tx1"/>
                </a:solidFill>
                <a:latin typeface="Aptos" panose="020B0004020202020204" pitchFamily="34" charset="0"/>
                <a:ea typeface="Verdana" panose="020B0604030504040204" pitchFamily="34" charset="0"/>
                <a:cs typeface="Times New Roman" panose="02020603050405020304" pitchFamily="18" charset="0"/>
              </a:rPr>
              <a:t> in den Paararrangements notwendig (Zeit und Energien)</a:t>
            </a:r>
          </a:p>
        </p:txBody>
      </p:sp>
    </p:spTree>
    <p:extLst>
      <p:ext uri="{BB962C8B-B14F-4D97-AF65-F5344CB8AC3E}">
        <p14:creationId xmlns:p14="http://schemas.microsoft.com/office/powerpoint/2010/main" val="166504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custDataLst>
              <p:tags r:id="rId1"/>
            </p:custDataLst>
          </p:nvPr>
        </p:nvSpPr>
        <p:spPr>
          <a:xfrm>
            <a:off x="7659755" y="498091"/>
            <a:ext cx="4048541" cy="627363"/>
          </a:xfrm>
        </p:spPr>
        <p:txBody>
          <a:bodyPr/>
          <a:lstStyle/>
          <a:p>
            <a:r>
              <a:rPr lang="de-AT" sz="3200" b="1" dirty="0">
                <a:latin typeface="Source Serif Pro Semibold" panose="02040703050405020204" pitchFamily="18" charset="0"/>
                <a:cs typeface="Times New Roman" panose="02020603050405020304" pitchFamily="18" charset="0"/>
              </a:rPr>
              <a:t>„Nachjustierungen“ </a:t>
            </a:r>
            <a:endParaRPr lang="en-GB" sz="3200" b="1" dirty="0">
              <a:latin typeface="Source Serif Pro Semibold" panose="02040703050405020204" pitchFamily="18" charset="0"/>
            </a:endParaRPr>
          </a:p>
        </p:txBody>
      </p:sp>
      <p:sp>
        <p:nvSpPr>
          <p:cNvPr id="5" name="Datumsplatzhalter 4">
            <a:extLst>
              <a:ext uri="{FF2B5EF4-FFF2-40B4-BE49-F238E27FC236}">
                <a16:creationId xmlns:a16="http://schemas.microsoft.com/office/drawing/2014/main" id="{F39C3A2C-DE40-4FFC-9615-4A11BDA1D84D}"/>
              </a:ext>
            </a:extLst>
          </p:cNvPr>
          <p:cNvSpPr>
            <a:spLocks noGrp="1"/>
          </p:cNvSpPr>
          <p:nvPr>
            <p:ph type="dt" sz="half" idx="10"/>
          </p:nvPr>
        </p:nvSpPr>
        <p:spPr>
          <a:xfrm>
            <a:off x="407988" y="6422400"/>
            <a:ext cx="1435211" cy="365125"/>
          </a:xfrm>
        </p:spPr>
        <p:txBody>
          <a:bodyPr/>
          <a:lstStyle/>
          <a:p>
            <a:r>
              <a:rPr lang="de-DE" dirty="0"/>
              <a:t>7.5.2024</a:t>
            </a:r>
            <a:endParaRPr lang="en-GB" dirty="0"/>
          </a:p>
        </p:txBody>
      </p:sp>
      <p:sp>
        <p:nvSpPr>
          <p:cNvPr id="9" name="Foliennummernplatzhalter 8">
            <a:extLst>
              <a:ext uri="{FF2B5EF4-FFF2-40B4-BE49-F238E27FC236}">
                <a16:creationId xmlns:a16="http://schemas.microsoft.com/office/drawing/2014/main" id="{F802DBC6-DD77-4AB0-B749-0CEFF3DDBF79}"/>
              </a:ext>
            </a:extLst>
          </p:cNvPr>
          <p:cNvSpPr>
            <a:spLocks noGrp="1"/>
          </p:cNvSpPr>
          <p:nvPr>
            <p:ph type="sldNum" sz="quarter" idx="12"/>
          </p:nvPr>
        </p:nvSpPr>
        <p:spPr/>
        <p:txBody>
          <a:bodyPr/>
          <a:lstStyle/>
          <a:p>
            <a:r>
              <a:rPr lang="en-GB" dirty="0" err="1"/>
              <a:t>Seite</a:t>
            </a:r>
            <a:r>
              <a:rPr lang="en-GB" dirty="0"/>
              <a:t> </a:t>
            </a:r>
            <a:fld id="{05A5AE1F-4813-4D0A-B870-8FB3219A4125}" type="slidenum">
              <a:rPr lang="en-GB" smtClean="0"/>
              <a:pPr/>
              <a:t>3</a:t>
            </a:fld>
            <a:endParaRPr lang="en-GB" dirty="0"/>
          </a:p>
        </p:txBody>
      </p:sp>
      <p:sp>
        <p:nvSpPr>
          <p:cNvPr id="15" name="Fußzeilenplatzhalter 14">
            <a:extLst>
              <a:ext uri="{FF2B5EF4-FFF2-40B4-BE49-F238E27FC236}">
                <a16:creationId xmlns:a16="http://schemas.microsoft.com/office/drawing/2014/main" id="{696F1C1C-A187-45CA-97C6-B40EDC5E6A56}"/>
              </a:ext>
            </a:extLst>
          </p:cNvPr>
          <p:cNvSpPr>
            <a:spLocks noGrp="1"/>
          </p:cNvSpPr>
          <p:nvPr>
            <p:ph type="ftr" sz="quarter" idx="11"/>
          </p:nvPr>
        </p:nvSpPr>
        <p:spPr>
          <a:xfrm>
            <a:off x="1127989" y="6422400"/>
            <a:ext cx="7801186" cy="365125"/>
          </a:xfrm>
        </p:spPr>
        <p:txBody>
          <a:bodyPr/>
          <a:lstStyle/>
          <a:p>
            <a:r>
              <a:rPr lang="de-DE"/>
              <a:t>Gerlinde Mauerer: Paararrangements und väterliche Fürsorge im Übergang zur Elternschaft </a:t>
            </a:r>
            <a:endParaRPr lang="en-GB" dirty="0"/>
          </a:p>
        </p:txBody>
      </p:sp>
      <p:sp>
        <p:nvSpPr>
          <p:cNvPr id="11" name="Rechteck: abgerundete Ecken 10">
            <a:extLst>
              <a:ext uri="{FF2B5EF4-FFF2-40B4-BE49-F238E27FC236}">
                <a16:creationId xmlns:a16="http://schemas.microsoft.com/office/drawing/2014/main" id="{8A1757FE-2D31-B0B8-9977-B4FC4449B451}"/>
              </a:ext>
            </a:extLst>
          </p:cNvPr>
          <p:cNvSpPr/>
          <p:nvPr/>
        </p:nvSpPr>
        <p:spPr>
          <a:xfrm>
            <a:off x="328475" y="1473693"/>
            <a:ext cx="11558726" cy="4332303"/>
          </a:xfrm>
          <a:prstGeom prst="roundRect">
            <a:avLst/>
          </a:prstGeom>
          <a:solidFill>
            <a:schemeClr val="bg1">
              <a:lumMod val="9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b="1" u="sng" dirty="0">
              <a:solidFill>
                <a:schemeClr val="tx1"/>
              </a:solidFill>
              <a:latin typeface="Aptos" panose="020B0004020202020204" pitchFamily="34" charset="0"/>
              <a:ea typeface="Calibri" panose="020F0502020204030204" pitchFamily="34" charset="0"/>
              <a:cs typeface="Calibri" panose="020F0502020204030204" pitchFamily="34" charset="0"/>
            </a:endParaRPr>
          </a:p>
          <a:p>
            <a:r>
              <a:rPr lang="de-DE" u="sng" dirty="0">
                <a:solidFill>
                  <a:schemeClr val="tx1"/>
                </a:solidFill>
                <a:latin typeface="Aptos" panose="020B0004020202020204" pitchFamily="34" charset="0"/>
                <a:ea typeface="Calibri" panose="020F0502020204030204" pitchFamily="34" charset="0"/>
                <a:cs typeface="Calibri" panose="020F0502020204030204" pitchFamily="34" charset="0"/>
              </a:rPr>
              <a:t>Beispiele dafür, wie </a:t>
            </a:r>
            <a:r>
              <a:rPr lang="de-DE" b="1" u="sng" dirty="0">
                <a:solidFill>
                  <a:schemeClr val="tx1"/>
                </a:solidFill>
                <a:latin typeface="Aptos" panose="020B0004020202020204" pitchFamily="34" charset="0"/>
                <a:ea typeface="Calibri" panose="020F0502020204030204" pitchFamily="34" charset="0"/>
                <a:cs typeface="Calibri" panose="020F0502020204030204" pitchFamily="34" charset="0"/>
              </a:rPr>
              <a:t>Initiativen </a:t>
            </a:r>
            <a:r>
              <a:rPr lang="de-DE" u="sng" dirty="0">
                <a:solidFill>
                  <a:schemeClr val="tx1"/>
                </a:solidFill>
                <a:latin typeface="Aptos" panose="020B0004020202020204" pitchFamily="34" charset="0"/>
                <a:ea typeface="Calibri" panose="020F0502020204030204" pitchFamily="34" charset="0"/>
                <a:cs typeface="Calibri" panose="020F0502020204030204" pitchFamily="34" charset="0"/>
              </a:rPr>
              <a:t>gesetzt werden, um Paararrangements laufend </a:t>
            </a:r>
            <a:r>
              <a:rPr lang="de-DE" u="sng" dirty="0" err="1">
                <a:solidFill>
                  <a:schemeClr val="tx1"/>
                </a:solidFill>
                <a:latin typeface="Aptos" panose="020B0004020202020204" pitchFamily="34" charset="0"/>
                <a:ea typeface="Calibri" panose="020F0502020204030204" pitchFamily="34" charset="0"/>
                <a:cs typeface="Calibri" panose="020F0502020204030204" pitchFamily="34" charset="0"/>
              </a:rPr>
              <a:t>nachzujustieren</a:t>
            </a:r>
            <a:r>
              <a:rPr lang="de-DE" u="sng" dirty="0">
                <a:solidFill>
                  <a:schemeClr val="tx1"/>
                </a:solidFill>
                <a:latin typeface="Aptos" panose="020B0004020202020204" pitchFamily="34" charset="0"/>
                <a:ea typeface="Calibri" panose="020F0502020204030204" pitchFamily="34" charset="0"/>
                <a:cs typeface="Calibri" panose="020F0502020204030204" pitchFamily="34" charset="0"/>
              </a:rPr>
              <a:t>:</a:t>
            </a:r>
          </a:p>
          <a:p>
            <a:endParaRPr lang="de-DE" i="1" dirty="0">
              <a:solidFill>
                <a:schemeClr val="tx1"/>
              </a:solidFill>
              <a:latin typeface="Aptos" panose="020B0004020202020204" pitchFamily="34" charset="0"/>
              <a:ea typeface="Calibri" panose="020F0502020204030204" pitchFamily="34" charset="0"/>
              <a:cs typeface="Calibri" panose="020F0502020204030204" pitchFamily="34" charset="0"/>
            </a:endParaRPr>
          </a:p>
          <a:p>
            <a:pPr algn="just"/>
            <a:r>
              <a:rPr lang="de-DE" b="0" i="1" dirty="0">
                <a:solidFill>
                  <a:schemeClr val="tx1"/>
                </a:solidFill>
                <a:effectLst/>
                <a:latin typeface="Aptos" panose="020B0004020202020204" pitchFamily="34" charset="0"/>
                <a:ea typeface="Calibri" panose="020F0502020204030204" pitchFamily="34" charset="0"/>
                <a:cs typeface="Calibri" panose="020F0502020204030204" pitchFamily="34" charset="0"/>
              </a:rPr>
              <a:t>„Also wenn ich </a:t>
            </a:r>
            <a:r>
              <a:rPr lang="de-DE" b="1" i="1" dirty="0">
                <a:solidFill>
                  <a:schemeClr val="tx1"/>
                </a:solidFill>
                <a:effectLst/>
                <a:latin typeface="Aptos" panose="020B0004020202020204" pitchFamily="34" charset="0"/>
                <a:ea typeface="Calibri" panose="020F0502020204030204" pitchFamily="34" charset="0"/>
                <a:cs typeface="Calibri" panose="020F0502020204030204" pitchFamily="34" charset="0"/>
              </a:rPr>
              <a:t>den Rahmen vorgebe</a:t>
            </a:r>
            <a:r>
              <a:rPr lang="de-DE" b="0" i="1" dirty="0">
                <a:solidFill>
                  <a:schemeClr val="tx1"/>
                </a:solidFill>
                <a:effectLst/>
                <a:latin typeface="Aptos" panose="020B0004020202020204" pitchFamily="34" charset="0"/>
                <a:ea typeface="Calibri" panose="020F0502020204030204" pitchFamily="34" charset="0"/>
                <a:cs typeface="Calibri" panose="020F0502020204030204" pitchFamily="34" charset="0"/>
              </a:rPr>
              <a:t>, dann funktioniert das schon. Da ist er dann auch kooperativ, zumindest in den letzten eineinhalb Jahren. Weil wie gesagt, 2021 haben wir da schon eine Megakrise gehabt</a:t>
            </a:r>
            <a:r>
              <a:rPr lang="de-DE" i="1" dirty="0">
                <a:solidFill>
                  <a:schemeClr val="tx1"/>
                </a:solidFill>
                <a:latin typeface="Aptos" panose="020B0004020202020204" pitchFamily="34" charset="0"/>
                <a:ea typeface="Calibri" panose="020F0502020204030204" pitchFamily="34" charset="0"/>
                <a:cs typeface="Calibri" panose="020F0502020204030204" pitchFamily="34" charset="0"/>
              </a:rPr>
              <a:t> </a:t>
            </a:r>
            <a:r>
              <a:rPr lang="de-DE" b="0" i="1" dirty="0">
                <a:solidFill>
                  <a:schemeClr val="tx1"/>
                </a:solidFill>
                <a:effectLst/>
                <a:latin typeface="Aptos" panose="020B0004020202020204" pitchFamily="34" charset="0"/>
                <a:ea typeface="Calibri" panose="020F0502020204030204" pitchFamily="34" charset="0"/>
                <a:cs typeface="Calibri" panose="020F0502020204030204" pitchFamily="34" charset="0"/>
              </a:rPr>
              <a:t>(...). Und seitdem, ja, muss ich sagen, es </a:t>
            </a:r>
            <a:r>
              <a:rPr lang="de-DE" b="1" i="1" dirty="0">
                <a:solidFill>
                  <a:schemeClr val="tx1"/>
                </a:solidFill>
                <a:effectLst/>
                <a:latin typeface="Aptos" panose="020B0004020202020204" pitchFamily="34" charset="0"/>
                <a:ea typeface="Calibri" panose="020F0502020204030204" pitchFamily="34" charset="0"/>
                <a:cs typeface="Calibri" panose="020F0502020204030204" pitchFamily="34" charset="0"/>
              </a:rPr>
              <a:t>funktioniert die Aufteilung doch besser, wenn ich sage, mach</a:t>
            </a:r>
            <a:r>
              <a:rPr lang="de-DE" b="0" i="1" dirty="0">
                <a:solidFill>
                  <a:schemeClr val="tx1"/>
                </a:solidFill>
                <a:effectLst/>
                <a:latin typeface="Aptos" panose="020B0004020202020204" pitchFamily="34" charset="0"/>
                <a:ea typeface="Calibri" panose="020F0502020204030204" pitchFamily="34" charset="0"/>
                <a:cs typeface="Calibri" panose="020F0502020204030204" pitchFamily="34" charset="0"/>
              </a:rPr>
              <a:t>.“ </a:t>
            </a:r>
          </a:p>
          <a:p>
            <a:pPr algn="r"/>
            <a:endParaRPr lang="de-DE" b="0" i="1" dirty="0">
              <a:solidFill>
                <a:schemeClr val="tx1"/>
              </a:solidFill>
              <a:effectLst/>
              <a:latin typeface="Aptos" panose="020B0004020202020204" pitchFamily="34" charset="0"/>
              <a:ea typeface="Calibri" panose="020F0502020204030204" pitchFamily="34" charset="0"/>
              <a:cs typeface="Calibri" panose="020F0502020204030204" pitchFamily="34" charset="0"/>
            </a:endParaRPr>
          </a:p>
          <a:p>
            <a:pPr algn="r"/>
            <a:r>
              <a:rPr lang="de-DE" b="0" dirty="0">
                <a:solidFill>
                  <a:schemeClr val="tx1"/>
                </a:solidFill>
                <a:effectLst/>
                <a:latin typeface="Aptos" panose="020B0004020202020204" pitchFamily="34" charset="0"/>
                <a:ea typeface="Calibri" panose="020F0502020204030204" pitchFamily="34" charset="0"/>
                <a:cs typeface="Calibri" panose="020F0502020204030204" pitchFamily="34" charset="0"/>
              </a:rPr>
              <a:t>(Hannah 2023, Mutter </a:t>
            </a:r>
            <a:r>
              <a:rPr lang="de-DE" dirty="0">
                <a:solidFill>
                  <a:schemeClr val="tx1"/>
                </a:solidFill>
                <a:latin typeface="Aptos" panose="020B0004020202020204" pitchFamily="34" charset="0"/>
                <a:ea typeface="Calibri" panose="020F0502020204030204" pitchFamily="34" charset="0"/>
                <a:cs typeface="Calibri" panose="020F0502020204030204" pitchFamily="34" charset="0"/>
              </a:rPr>
              <a:t>zweier</a:t>
            </a:r>
            <a:r>
              <a:rPr lang="de-DE" b="0" dirty="0">
                <a:solidFill>
                  <a:schemeClr val="tx1"/>
                </a:solidFill>
                <a:effectLst/>
                <a:latin typeface="Aptos" panose="020B0004020202020204" pitchFamily="34" charset="0"/>
                <a:ea typeface="Calibri" panose="020F0502020204030204" pitchFamily="34" charset="0"/>
                <a:cs typeface="Calibri" panose="020F0502020204030204" pitchFamily="34" charset="0"/>
              </a:rPr>
              <a:t> Kinder)</a:t>
            </a:r>
          </a:p>
          <a:p>
            <a:endParaRPr lang="de-DE" b="0" i="1" dirty="0">
              <a:solidFill>
                <a:schemeClr val="tx1"/>
              </a:solidFill>
              <a:effectLst/>
              <a:latin typeface="Aptos" panose="020B0004020202020204" pitchFamily="34" charset="0"/>
              <a:ea typeface="Calibri" panose="020F0502020204030204" pitchFamily="34" charset="0"/>
              <a:cs typeface="Calibri" panose="020F0502020204030204" pitchFamily="34" charset="0"/>
            </a:endParaRPr>
          </a:p>
          <a:p>
            <a:pPr algn="just"/>
            <a:r>
              <a:rPr lang="de-DE" b="0" i="1" dirty="0">
                <a:solidFill>
                  <a:schemeClr val="tx1"/>
                </a:solidFill>
                <a:effectLst/>
                <a:latin typeface="Aptos" panose="020B0004020202020204" pitchFamily="34" charset="0"/>
                <a:ea typeface="Calibri" panose="020F0502020204030204" pitchFamily="34" charset="0"/>
                <a:cs typeface="Calibri" panose="020F0502020204030204" pitchFamily="34" charset="0"/>
              </a:rPr>
              <a:t>„ (…) da hat </a:t>
            </a:r>
            <a:r>
              <a:rPr lang="de-DE" b="1" i="1" dirty="0">
                <a:solidFill>
                  <a:schemeClr val="tx1"/>
                </a:solidFill>
                <a:effectLst/>
                <a:latin typeface="Aptos" panose="020B0004020202020204" pitchFamily="34" charset="0"/>
                <a:ea typeface="Calibri" panose="020F0502020204030204" pitchFamily="34" charset="0"/>
                <a:cs typeface="Calibri" panose="020F0502020204030204" pitchFamily="34" charset="0"/>
              </a:rPr>
              <a:t>sie</a:t>
            </a:r>
            <a:r>
              <a:rPr lang="de-DE" b="0" i="1" dirty="0">
                <a:solidFill>
                  <a:schemeClr val="tx1"/>
                </a:solidFill>
                <a:effectLst/>
                <a:latin typeface="Aptos" panose="020B0004020202020204" pitchFamily="34" charset="0"/>
                <a:ea typeface="Calibri" panose="020F0502020204030204" pitchFamily="34" charset="0"/>
                <a:cs typeface="Calibri" panose="020F0502020204030204" pitchFamily="34" charset="0"/>
              </a:rPr>
              <a:t> jetzt v</a:t>
            </a:r>
            <a:r>
              <a:rPr lang="de-DE" b="1" i="1" dirty="0">
                <a:solidFill>
                  <a:schemeClr val="tx1"/>
                </a:solidFill>
                <a:effectLst/>
                <a:latin typeface="Aptos" panose="020B0004020202020204" pitchFamily="34" charset="0"/>
                <a:ea typeface="Calibri" panose="020F0502020204030204" pitchFamily="34" charset="0"/>
                <a:cs typeface="Calibri" panose="020F0502020204030204" pitchFamily="34" charset="0"/>
              </a:rPr>
              <a:t>ielleicht mehr Details und mehr Dinge im Blick und das ist das, wo wir das Gefühl haben, okay, da haben wir nicht so die total gleiche Last zu tragen </a:t>
            </a:r>
            <a:r>
              <a:rPr lang="de-DE" b="0" i="1" dirty="0">
                <a:solidFill>
                  <a:schemeClr val="tx1"/>
                </a:solidFill>
                <a:effectLst/>
                <a:latin typeface="Aptos" panose="020B0004020202020204" pitchFamily="34" charset="0"/>
                <a:ea typeface="Calibri" panose="020F0502020204030204" pitchFamily="34" charset="0"/>
                <a:cs typeface="Calibri" panose="020F0502020204030204" pitchFamily="34" charset="0"/>
              </a:rPr>
              <a:t>und </a:t>
            </a:r>
            <a:r>
              <a:rPr lang="de-DE" b="1" i="1" dirty="0">
                <a:solidFill>
                  <a:schemeClr val="tx1"/>
                </a:solidFill>
                <a:effectLst/>
                <a:latin typeface="Aptos" panose="020B0004020202020204" pitchFamily="34" charset="0"/>
                <a:ea typeface="Calibri" panose="020F0502020204030204" pitchFamily="34" charset="0"/>
                <a:cs typeface="Calibri" panose="020F0502020204030204" pitchFamily="34" charset="0"/>
              </a:rPr>
              <a:t>da muss ich so ein bisschen dran arbeiten</a:t>
            </a:r>
            <a:r>
              <a:rPr lang="de-DE" b="0" i="1" dirty="0">
                <a:solidFill>
                  <a:schemeClr val="tx1"/>
                </a:solidFill>
                <a:effectLst/>
                <a:latin typeface="Aptos" panose="020B0004020202020204" pitchFamily="34" charset="0"/>
                <a:ea typeface="Calibri" panose="020F0502020204030204" pitchFamily="34" charset="0"/>
                <a:cs typeface="Calibri" panose="020F0502020204030204" pitchFamily="34" charset="0"/>
              </a:rPr>
              <a:t>. Das merkt man und ich hab das Gefühl, im Haushalt teilen wir uns auf, also das machen wir gleich, wir machen unterschiedliche Dinge so ein bisschen und da müssen wir mal schauen glaube ich, dass die ungefähr gleich sind.“ </a:t>
            </a:r>
          </a:p>
          <a:p>
            <a:pPr algn="r"/>
            <a:r>
              <a:rPr lang="de-DE" b="0" dirty="0">
                <a:solidFill>
                  <a:schemeClr val="tx1"/>
                </a:solidFill>
                <a:effectLst/>
                <a:latin typeface="Aptos" panose="020B0004020202020204" pitchFamily="34" charset="0"/>
                <a:ea typeface="Calibri" panose="020F0502020204030204" pitchFamily="34" charset="0"/>
                <a:cs typeface="Calibri" panose="020F0502020204030204" pitchFamily="34" charset="0"/>
              </a:rPr>
              <a:t>(Walter 2023,</a:t>
            </a:r>
            <a:r>
              <a:rPr lang="de-DE" dirty="0">
                <a:solidFill>
                  <a:schemeClr val="tx1"/>
                </a:solidFill>
                <a:latin typeface="Aptos" panose="020B0004020202020204" pitchFamily="34" charset="0"/>
                <a:ea typeface="Calibri" panose="020F0502020204030204" pitchFamily="34" charset="0"/>
                <a:cs typeface="Calibri" panose="020F0502020204030204" pitchFamily="34" charset="0"/>
              </a:rPr>
              <a:t> Vater eines Kindes</a:t>
            </a:r>
            <a:r>
              <a:rPr lang="de-DE" b="0" dirty="0">
                <a:solidFill>
                  <a:schemeClr val="tx1"/>
                </a:solidFill>
                <a:effectLst/>
                <a:latin typeface="Aptos" panose="020B0004020202020204" pitchFamily="34" charset="0"/>
                <a:ea typeface="Calibri" panose="020F0502020204030204" pitchFamily="34" charset="0"/>
                <a:cs typeface="Calibri" panose="020F0502020204030204" pitchFamily="34" charset="0"/>
              </a:rPr>
              <a:t>)</a:t>
            </a:r>
          </a:p>
          <a:p>
            <a:pPr algn="ctr"/>
            <a:endParaRPr lang="de-AT" sz="2200" dirty="0">
              <a:solidFill>
                <a:schemeClr val="tx1"/>
              </a:solidFill>
              <a:latin typeface="Aptos" panose="020B0004020202020204" pitchFamily="34" charset="0"/>
            </a:endParaRPr>
          </a:p>
        </p:txBody>
      </p:sp>
    </p:spTree>
    <p:extLst>
      <p:ext uri="{BB962C8B-B14F-4D97-AF65-F5344CB8AC3E}">
        <p14:creationId xmlns:p14="http://schemas.microsoft.com/office/powerpoint/2010/main" val="1987941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custDataLst>
              <p:tags r:id="rId1"/>
            </p:custDataLst>
          </p:nvPr>
        </p:nvSpPr>
        <p:spPr>
          <a:xfrm>
            <a:off x="2658618" y="497964"/>
            <a:ext cx="9201022" cy="605017"/>
          </a:xfrm>
        </p:spPr>
        <p:txBody>
          <a:bodyPr/>
          <a:lstStyle/>
          <a:p>
            <a:r>
              <a:rPr lang="de-AT" sz="3200" dirty="0">
                <a:latin typeface="Source Serif Pro Semibold" panose="02040703050405020204" pitchFamily="18" charset="0"/>
                <a:ea typeface="Calibri" panose="020F0502020204030204" pitchFamily="34" charset="0"/>
                <a:cs typeface="Times New Roman" panose="02020603050405020304" pitchFamily="18" charset="0"/>
              </a:rPr>
              <a:t>„mütterliches Abfedern“ – zeitlich und inhaltlich</a:t>
            </a:r>
            <a:endParaRPr lang="en-GB" sz="3200" b="1" dirty="0">
              <a:latin typeface="Source Serif Pro Semibold" panose="02040703050405020204" pitchFamily="18" charset="0"/>
            </a:endParaRPr>
          </a:p>
        </p:txBody>
      </p:sp>
      <p:sp>
        <p:nvSpPr>
          <p:cNvPr id="5" name="Datumsplatzhalter 4">
            <a:extLst>
              <a:ext uri="{FF2B5EF4-FFF2-40B4-BE49-F238E27FC236}">
                <a16:creationId xmlns:a16="http://schemas.microsoft.com/office/drawing/2014/main" id="{F39C3A2C-DE40-4FFC-9615-4A11BDA1D84D}"/>
              </a:ext>
            </a:extLst>
          </p:cNvPr>
          <p:cNvSpPr>
            <a:spLocks noGrp="1"/>
          </p:cNvSpPr>
          <p:nvPr>
            <p:ph type="dt" sz="half" idx="10"/>
          </p:nvPr>
        </p:nvSpPr>
        <p:spPr>
          <a:xfrm>
            <a:off x="407988" y="6422400"/>
            <a:ext cx="1442411" cy="365125"/>
          </a:xfrm>
        </p:spPr>
        <p:txBody>
          <a:bodyPr/>
          <a:lstStyle/>
          <a:p>
            <a:r>
              <a:rPr lang="de-DE" dirty="0"/>
              <a:t>7.5.2024</a:t>
            </a:r>
            <a:endParaRPr lang="en-GB" dirty="0"/>
          </a:p>
        </p:txBody>
      </p:sp>
      <p:sp>
        <p:nvSpPr>
          <p:cNvPr id="9" name="Foliennummernplatzhalter 8">
            <a:extLst>
              <a:ext uri="{FF2B5EF4-FFF2-40B4-BE49-F238E27FC236}">
                <a16:creationId xmlns:a16="http://schemas.microsoft.com/office/drawing/2014/main" id="{F802DBC6-DD77-4AB0-B749-0CEFF3DDBF79}"/>
              </a:ext>
            </a:extLst>
          </p:cNvPr>
          <p:cNvSpPr>
            <a:spLocks noGrp="1"/>
          </p:cNvSpPr>
          <p:nvPr>
            <p:ph type="sldNum" sz="quarter" idx="12"/>
          </p:nvPr>
        </p:nvSpPr>
        <p:spPr/>
        <p:txBody>
          <a:bodyPr/>
          <a:lstStyle/>
          <a:p>
            <a:r>
              <a:rPr lang="en-GB" dirty="0" err="1"/>
              <a:t>Seite</a:t>
            </a:r>
            <a:r>
              <a:rPr lang="en-GB" dirty="0"/>
              <a:t> </a:t>
            </a:r>
            <a:fld id="{05A5AE1F-4813-4D0A-B870-8FB3219A4125}" type="slidenum">
              <a:rPr lang="en-GB" smtClean="0"/>
              <a:pPr/>
              <a:t>4</a:t>
            </a:fld>
            <a:endParaRPr lang="en-GB" dirty="0"/>
          </a:p>
        </p:txBody>
      </p:sp>
      <p:sp>
        <p:nvSpPr>
          <p:cNvPr id="15" name="Fußzeilenplatzhalter 14">
            <a:extLst>
              <a:ext uri="{FF2B5EF4-FFF2-40B4-BE49-F238E27FC236}">
                <a16:creationId xmlns:a16="http://schemas.microsoft.com/office/drawing/2014/main" id="{696F1C1C-A187-45CA-97C6-B40EDC5E6A56}"/>
              </a:ext>
            </a:extLst>
          </p:cNvPr>
          <p:cNvSpPr>
            <a:spLocks noGrp="1"/>
          </p:cNvSpPr>
          <p:nvPr>
            <p:ph type="ftr" sz="quarter" idx="11"/>
          </p:nvPr>
        </p:nvSpPr>
        <p:spPr>
          <a:xfrm>
            <a:off x="1127989" y="6422400"/>
            <a:ext cx="7801186" cy="365125"/>
          </a:xfrm>
        </p:spPr>
        <p:txBody>
          <a:bodyPr/>
          <a:lstStyle/>
          <a:p>
            <a:r>
              <a:rPr lang="de-DE"/>
              <a:t>Gerlinde Mauerer: Paararrangements und väterliche Fürsorge im Übergang zur Elternschaft </a:t>
            </a:r>
            <a:endParaRPr lang="en-GB" dirty="0"/>
          </a:p>
        </p:txBody>
      </p:sp>
      <p:sp>
        <p:nvSpPr>
          <p:cNvPr id="11" name="Rechteck: abgerundete Ecken 10">
            <a:extLst>
              <a:ext uri="{FF2B5EF4-FFF2-40B4-BE49-F238E27FC236}">
                <a16:creationId xmlns:a16="http://schemas.microsoft.com/office/drawing/2014/main" id="{8A1757FE-2D31-B0B8-9977-B4FC4449B451}"/>
              </a:ext>
            </a:extLst>
          </p:cNvPr>
          <p:cNvSpPr/>
          <p:nvPr/>
        </p:nvSpPr>
        <p:spPr>
          <a:xfrm>
            <a:off x="295633" y="1189408"/>
            <a:ext cx="11625943" cy="4857431"/>
          </a:xfrm>
          <a:prstGeom prst="roundRect">
            <a:avLst/>
          </a:prstGeom>
          <a:solidFill>
            <a:schemeClr val="bg1">
              <a:lumMod val="9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1700" dirty="0">
                <a:solidFill>
                  <a:schemeClr val="tx1"/>
                </a:solidFill>
                <a:latin typeface="Aptos" panose="020B0004020202020204" pitchFamily="34" charset="0"/>
                <a:ea typeface="Calibri" panose="020F0502020204030204" pitchFamily="34" charset="0"/>
                <a:cs typeface="Times New Roman" panose="02020603050405020304" pitchFamily="18" charset="0"/>
              </a:rPr>
              <a:t>… an den vorherigen Zitaten zeigt sich: </a:t>
            </a:r>
            <a:r>
              <a:rPr lang="de-AT" sz="1700" i="1" dirty="0">
                <a:solidFill>
                  <a:schemeClr val="tx1"/>
                </a:solidFill>
                <a:latin typeface="Aptos" panose="020B0004020202020204" pitchFamily="34" charset="0"/>
                <a:ea typeface="Calibri" panose="020F0502020204030204" pitchFamily="34" charset="0"/>
                <a:cs typeface="Times New Roman" panose="02020603050405020304" pitchFamily="18" charset="0"/>
              </a:rPr>
              <a:t>„Frauen sehen, spüren, leisten mehr …“  </a:t>
            </a:r>
            <a:br>
              <a:rPr lang="de-AT" sz="1700" i="1" dirty="0">
                <a:solidFill>
                  <a:schemeClr val="tx1"/>
                </a:solidFill>
                <a:latin typeface="Aptos" panose="020B0004020202020204" pitchFamily="34" charset="0"/>
                <a:ea typeface="Calibri" panose="020F0502020204030204" pitchFamily="34" charset="0"/>
                <a:cs typeface="Times New Roman" panose="02020603050405020304" pitchFamily="18" charset="0"/>
              </a:rPr>
            </a:br>
            <a:r>
              <a:rPr lang="de-AT" sz="1700" dirty="0">
                <a:solidFill>
                  <a:schemeClr val="tx1"/>
                </a:solidFill>
                <a:latin typeface="Aptos" panose="020B0004020202020204" pitchFamily="34" charset="0"/>
              </a:rPr>
              <a:t>=&gt; Kompetenzen von </a:t>
            </a:r>
            <a:r>
              <a:rPr lang="de-AT" sz="1700" b="1" dirty="0">
                <a:solidFill>
                  <a:schemeClr val="tx1"/>
                </a:solidFill>
                <a:latin typeface="Aptos" panose="020B0004020202020204" pitchFamily="34" charset="0"/>
              </a:rPr>
              <a:t>Müttern</a:t>
            </a:r>
            <a:r>
              <a:rPr lang="de-AT" sz="1700" dirty="0">
                <a:solidFill>
                  <a:schemeClr val="tx1"/>
                </a:solidFill>
                <a:latin typeface="Aptos" panose="020B0004020202020204" pitchFamily="34" charset="0"/>
              </a:rPr>
              <a:t>, die zu ihrer </a:t>
            </a:r>
            <a:r>
              <a:rPr lang="de-AT" sz="1700" b="1" dirty="0">
                <a:solidFill>
                  <a:schemeClr val="tx1"/>
                </a:solidFill>
                <a:latin typeface="Aptos" panose="020B0004020202020204" pitchFamily="34" charset="0"/>
              </a:rPr>
              <a:t>Mehrbelastung</a:t>
            </a:r>
            <a:r>
              <a:rPr lang="de-AT" sz="1700" dirty="0">
                <a:solidFill>
                  <a:schemeClr val="tx1"/>
                </a:solidFill>
                <a:latin typeface="Aptos" panose="020B0004020202020204" pitchFamily="34" charset="0"/>
              </a:rPr>
              <a:t> („Mental Load“) führen: </a:t>
            </a:r>
            <a:r>
              <a:rPr lang="de-AT" sz="1700" b="1" dirty="0">
                <a:solidFill>
                  <a:schemeClr val="tx1"/>
                </a:solidFill>
                <a:latin typeface="Aptos" panose="020B0004020202020204" pitchFamily="34" charset="0"/>
              </a:rPr>
              <a:t>„sie federn ab“! </a:t>
            </a:r>
          </a:p>
          <a:p>
            <a:endParaRPr lang="de-AT" sz="800" b="1" dirty="0">
              <a:solidFill>
                <a:schemeClr val="tx1"/>
              </a:solidFill>
              <a:latin typeface="Aptos" panose="020B0004020202020204" pitchFamily="34" charset="0"/>
            </a:endParaRPr>
          </a:p>
          <a:p>
            <a:pPr>
              <a:lnSpc>
                <a:spcPct val="110000"/>
              </a:lnSpc>
              <a:spcAft>
                <a:spcPts val="600"/>
              </a:spcAft>
            </a:pPr>
            <a:r>
              <a:rPr lang="de-AT" sz="1700" b="1" dirty="0">
                <a:solidFill>
                  <a:schemeClr val="tx1"/>
                </a:solidFill>
                <a:latin typeface="Aptos" panose="020B0004020202020204" pitchFamily="34" charset="0"/>
              </a:rPr>
              <a:t>(1) </a:t>
            </a:r>
            <a:r>
              <a:rPr lang="de-DE" sz="1700" b="1" kern="100" dirty="0">
                <a:solidFill>
                  <a:schemeClr val="tx1"/>
                </a:solidFill>
                <a:effectLst/>
                <a:latin typeface="Aptos" panose="020B0004020202020204" pitchFamily="34" charset="0"/>
                <a:ea typeface="Verdana" panose="020B0604030504040204" pitchFamily="34" charset="0"/>
                <a:cs typeface="Times New Roman" panose="02020603050405020304" pitchFamily="18" charset="0"/>
              </a:rPr>
              <a:t>Was sind Gründe dafür/wie passiert es, dass die kognitive Arbeit vermehrt bei den interviewten Müttern verbleibt? </a:t>
            </a:r>
            <a:endParaRPr lang="de-AT" sz="1700" dirty="0">
              <a:solidFill>
                <a:schemeClr val="tx1"/>
              </a:solidFill>
              <a:latin typeface="Aptos" panose="020B0004020202020204" pitchFamily="34" charset="0"/>
            </a:endParaRPr>
          </a:p>
          <a:p>
            <a:pPr marL="285750" indent="-285750">
              <a:buFont typeface="Arial" panose="020B0604020202020204" pitchFamily="34" charset="0"/>
              <a:buChar char="•"/>
            </a:pPr>
            <a:r>
              <a:rPr lang="de-AT" sz="1700" dirty="0">
                <a:solidFill>
                  <a:schemeClr val="tx1"/>
                </a:solidFill>
                <a:latin typeface="Aptos" panose="020B0004020202020204" pitchFamily="34" charset="0"/>
              </a:rPr>
              <a:t>sehen eher, wenn etwas gemacht gehört -&gt; delegieren oder übernehmen selbst:</a:t>
            </a:r>
            <a:br>
              <a:rPr lang="de-AT" sz="1700" dirty="0">
                <a:solidFill>
                  <a:schemeClr val="tx1"/>
                </a:solidFill>
                <a:latin typeface="Aptos" panose="020B0004020202020204" pitchFamily="34" charset="0"/>
              </a:rPr>
            </a:br>
            <a:r>
              <a:rPr lang="de-AT" sz="1700" dirty="0">
                <a:solidFill>
                  <a:schemeClr val="tx1"/>
                </a:solidFill>
                <a:latin typeface="Aptos" panose="020B0004020202020204" pitchFamily="34" charset="0"/>
              </a:rPr>
              <a:t>Väter oft eher als „Dienstleister“ statt „Selbstdenker“ </a:t>
            </a:r>
          </a:p>
          <a:p>
            <a:pPr lvl="2"/>
            <a:endParaRPr lang="de-AT" sz="800" dirty="0">
              <a:solidFill>
                <a:schemeClr val="tx1"/>
              </a:solidFill>
              <a:latin typeface="Aptos" panose="020B0004020202020204" pitchFamily="34" charset="0"/>
            </a:endParaRPr>
          </a:p>
          <a:p>
            <a:pPr lvl="2"/>
            <a:r>
              <a:rPr lang="de-AT" sz="1700" dirty="0">
                <a:solidFill>
                  <a:schemeClr val="tx1"/>
                </a:solidFill>
                <a:latin typeface="Aptos" panose="020B0004020202020204" pitchFamily="34" charset="0"/>
              </a:rPr>
              <a:t>[Zuschreibung von außen – „Mutter kann nicht loslassen “ … warum?]</a:t>
            </a:r>
          </a:p>
          <a:p>
            <a:pPr lvl="2"/>
            <a:endParaRPr lang="de-AT" sz="800" dirty="0">
              <a:solidFill>
                <a:schemeClr val="tx1"/>
              </a:solidFill>
              <a:latin typeface="Aptos" panose="020B0004020202020204" pitchFamily="34" charset="0"/>
            </a:endParaRPr>
          </a:p>
          <a:p>
            <a:pPr marL="285750" indent="-285750">
              <a:buFont typeface="Arial" panose="020B0604020202020204" pitchFamily="34" charset="0"/>
              <a:buChar char="•"/>
            </a:pPr>
            <a:r>
              <a:rPr lang="de-AT" sz="1700" dirty="0">
                <a:solidFill>
                  <a:schemeClr val="tx1"/>
                </a:solidFill>
                <a:latin typeface="Aptos" panose="020B0004020202020204" pitchFamily="34" charset="0"/>
              </a:rPr>
              <a:t>haben klarere Vorstellungen (z.B. in Bezug auf konkrete Verteilung von Familienmanagement- und Haushaltsaufgaben, Kindergarten und Schulwahl, KBG- Modell-Wahl, Holzbestellung, Urlaubswahl etc.)</a:t>
            </a:r>
          </a:p>
          <a:p>
            <a:endParaRPr lang="de-AT" sz="800" dirty="0">
              <a:solidFill>
                <a:schemeClr val="tx1"/>
              </a:solidFill>
              <a:latin typeface="Aptos" panose="020B0004020202020204" pitchFamily="34" charset="0"/>
            </a:endParaRPr>
          </a:p>
          <a:p>
            <a:pPr marL="285750" indent="-285750">
              <a:buFont typeface="Arial" panose="020B0604020202020204" pitchFamily="34" charset="0"/>
              <a:buChar char="•"/>
            </a:pPr>
            <a:r>
              <a:rPr lang="de-AT" sz="1700" dirty="0">
                <a:solidFill>
                  <a:schemeClr val="tx1"/>
                </a:solidFill>
                <a:latin typeface="Aptos" panose="020B0004020202020204" pitchFamily="34" charset="0"/>
              </a:rPr>
              <a:t>federn die unflexibleren Erwerbsarbeitsbedingungen des Partners durch eigenen Zeit– und Energiemehraufwand ab</a:t>
            </a:r>
          </a:p>
          <a:p>
            <a:endParaRPr lang="de-AT" sz="800" dirty="0">
              <a:solidFill>
                <a:schemeClr val="tx1"/>
              </a:solidFill>
              <a:latin typeface="Aptos" panose="020B0004020202020204" pitchFamily="34" charset="0"/>
            </a:endParaRPr>
          </a:p>
          <a:p>
            <a:pPr marL="285750" indent="-285750">
              <a:buFont typeface="Arial" panose="020B0604020202020204" pitchFamily="34" charset="0"/>
              <a:buChar char="•"/>
            </a:pPr>
            <a:r>
              <a:rPr lang="de-AT" sz="1700" dirty="0">
                <a:solidFill>
                  <a:schemeClr val="tx1"/>
                </a:solidFill>
                <a:latin typeface="Aptos" panose="020B0004020202020204" pitchFamily="34" charset="0"/>
              </a:rPr>
              <a:t>setzen sich aktiver mit eigener Lebenszeit/ Endlichkeit auseinander -&gt; wie soll (Lebens-)Zeit verbracht werden?</a:t>
            </a:r>
            <a:br>
              <a:rPr lang="de-AT" sz="1700" dirty="0">
                <a:solidFill>
                  <a:schemeClr val="tx1"/>
                </a:solidFill>
                <a:latin typeface="Aptos" panose="020B0004020202020204" pitchFamily="34" charset="0"/>
              </a:rPr>
            </a:br>
            <a:r>
              <a:rPr lang="de-AT" sz="1700" dirty="0">
                <a:solidFill>
                  <a:schemeClr val="tx1"/>
                </a:solidFill>
                <a:latin typeface="Aptos" panose="020B0004020202020204" pitchFamily="34" charset="0"/>
              </a:rPr>
              <a:t>oft Fokus: Familienzeit als Wir-Zeit, von Alltagsarbeit möglichst unbeschwerte Zeit mit Kindern planen (in der Natur sein, ohne Autos, weniger Regelwerk)</a:t>
            </a:r>
          </a:p>
          <a:p>
            <a:pPr marL="285750" indent="-285750">
              <a:buFont typeface="Arial" panose="020B0604020202020204" pitchFamily="34" charset="0"/>
              <a:buChar char="•"/>
            </a:pPr>
            <a:endParaRPr lang="de-AT" sz="800" dirty="0">
              <a:solidFill>
                <a:schemeClr val="tx1"/>
              </a:solidFill>
              <a:latin typeface="Aptos" panose="020B0004020202020204" pitchFamily="34" charset="0"/>
            </a:endParaRPr>
          </a:p>
          <a:p>
            <a:pPr marL="285750" indent="-285750">
              <a:buFont typeface="Symbol" panose="05050102010706020507" pitchFamily="18" charset="2"/>
              <a:buChar char="Þ"/>
            </a:pPr>
            <a:r>
              <a:rPr lang="de-AT" sz="1700" b="1" dirty="0">
                <a:solidFill>
                  <a:schemeClr val="tx1"/>
                </a:solidFill>
                <a:latin typeface="Aptos" panose="020B0004020202020204" pitchFamily="34" charset="0"/>
              </a:rPr>
              <a:t>ABER: erste väterliche Reflexionsversuche zur kognitiven Mehrbelastung der Mütter finden statt! </a:t>
            </a:r>
            <a:br>
              <a:rPr lang="de-AT" sz="1700" b="1" dirty="0">
                <a:solidFill>
                  <a:schemeClr val="tx1"/>
                </a:solidFill>
                <a:latin typeface="Aptos" panose="020B0004020202020204" pitchFamily="34" charset="0"/>
              </a:rPr>
            </a:br>
            <a:r>
              <a:rPr lang="de-AT" sz="1700" dirty="0">
                <a:solidFill>
                  <a:schemeClr val="tx1"/>
                </a:solidFill>
                <a:latin typeface="Aptos" panose="020B0004020202020204" pitchFamily="34" charset="0"/>
              </a:rPr>
              <a:t>…auf Basis dieser können Lösungen in partnerschaftlichen Gesprächen gefunden werden</a:t>
            </a:r>
            <a:endParaRPr lang="de-AT" sz="1600" dirty="0">
              <a:solidFill>
                <a:schemeClr val="tx1"/>
              </a:solidFill>
              <a:latin typeface="Aptos" panose="020B0004020202020204" pitchFamily="34" charset="0"/>
            </a:endParaRPr>
          </a:p>
        </p:txBody>
      </p:sp>
    </p:spTree>
    <p:extLst>
      <p:ext uri="{BB962C8B-B14F-4D97-AF65-F5344CB8AC3E}">
        <p14:creationId xmlns:p14="http://schemas.microsoft.com/office/powerpoint/2010/main" val="4828269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HAPE" val="OLD"/>
</p:tagLst>
</file>

<file path=ppt/tags/tag10.xml><?xml version="1.0" encoding="utf-8"?>
<p:tagLst xmlns:a="http://schemas.openxmlformats.org/drawingml/2006/main" xmlns:r="http://schemas.openxmlformats.org/officeDocument/2006/relationships" xmlns:p="http://schemas.openxmlformats.org/presentationml/2006/main">
  <p:tag name="SHAPE" val="OLD"/>
</p:tagLst>
</file>

<file path=ppt/tags/tag11.xml><?xml version="1.0" encoding="utf-8"?>
<p:tagLst xmlns:a="http://schemas.openxmlformats.org/drawingml/2006/main" xmlns:r="http://schemas.openxmlformats.org/officeDocument/2006/relationships" xmlns:p="http://schemas.openxmlformats.org/presentationml/2006/main">
  <p:tag name="SHAPE" val="OLD"/>
</p:tagLst>
</file>

<file path=ppt/tags/tag12.xml><?xml version="1.0" encoding="utf-8"?>
<p:tagLst xmlns:a="http://schemas.openxmlformats.org/drawingml/2006/main" xmlns:r="http://schemas.openxmlformats.org/officeDocument/2006/relationships" xmlns:p="http://schemas.openxmlformats.org/presentationml/2006/main">
  <p:tag name="SHAPE" val="OLD"/>
</p:tagLst>
</file>

<file path=ppt/tags/tag13.xml><?xml version="1.0" encoding="utf-8"?>
<p:tagLst xmlns:a="http://schemas.openxmlformats.org/drawingml/2006/main" xmlns:r="http://schemas.openxmlformats.org/officeDocument/2006/relationships" xmlns:p="http://schemas.openxmlformats.org/presentationml/2006/main">
  <p:tag name="SHAPE" val="OLD"/>
</p:tagLst>
</file>

<file path=ppt/tags/tag14.xml><?xml version="1.0" encoding="utf-8"?>
<p:tagLst xmlns:a="http://schemas.openxmlformats.org/drawingml/2006/main" xmlns:r="http://schemas.openxmlformats.org/officeDocument/2006/relationships" xmlns:p="http://schemas.openxmlformats.org/presentationml/2006/main">
  <p:tag name="SHAPE" val="OLD"/>
</p:tagLst>
</file>

<file path=ppt/tags/tag15.xml><?xml version="1.0" encoding="utf-8"?>
<p:tagLst xmlns:a="http://schemas.openxmlformats.org/drawingml/2006/main" xmlns:r="http://schemas.openxmlformats.org/officeDocument/2006/relationships" xmlns:p="http://schemas.openxmlformats.org/presentationml/2006/main">
  <p:tag name="SHAPE" val="OLD"/>
</p:tagLst>
</file>

<file path=ppt/tags/tag16.xml><?xml version="1.0" encoding="utf-8"?>
<p:tagLst xmlns:a="http://schemas.openxmlformats.org/drawingml/2006/main" xmlns:r="http://schemas.openxmlformats.org/officeDocument/2006/relationships" xmlns:p="http://schemas.openxmlformats.org/presentationml/2006/main">
  <p:tag name="SHAPE" val="OLD"/>
</p:tagLst>
</file>

<file path=ppt/tags/tag2.xml><?xml version="1.0" encoding="utf-8"?>
<p:tagLst xmlns:a="http://schemas.openxmlformats.org/drawingml/2006/main" xmlns:r="http://schemas.openxmlformats.org/officeDocument/2006/relationships" xmlns:p="http://schemas.openxmlformats.org/presentationml/2006/main">
  <p:tag name="SHAPE" val="OLD"/>
</p:tagLst>
</file>

<file path=ppt/tags/tag3.xml><?xml version="1.0" encoding="utf-8"?>
<p:tagLst xmlns:a="http://schemas.openxmlformats.org/drawingml/2006/main" xmlns:r="http://schemas.openxmlformats.org/officeDocument/2006/relationships" xmlns:p="http://schemas.openxmlformats.org/presentationml/2006/main">
  <p:tag name="SHAPE" val="OLD"/>
</p:tagLst>
</file>

<file path=ppt/tags/tag4.xml><?xml version="1.0" encoding="utf-8"?>
<p:tagLst xmlns:a="http://schemas.openxmlformats.org/drawingml/2006/main" xmlns:r="http://schemas.openxmlformats.org/officeDocument/2006/relationships" xmlns:p="http://schemas.openxmlformats.org/presentationml/2006/main">
  <p:tag name="SHAPE" val="OLD"/>
</p:tagLst>
</file>

<file path=ppt/tags/tag5.xml><?xml version="1.0" encoding="utf-8"?>
<p:tagLst xmlns:a="http://schemas.openxmlformats.org/drawingml/2006/main" xmlns:r="http://schemas.openxmlformats.org/officeDocument/2006/relationships" xmlns:p="http://schemas.openxmlformats.org/presentationml/2006/main">
  <p:tag name="SHAPE" val="OLD"/>
</p:tagLst>
</file>

<file path=ppt/tags/tag6.xml><?xml version="1.0" encoding="utf-8"?>
<p:tagLst xmlns:a="http://schemas.openxmlformats.org/drawingml/2006/main" xmlns:r="http://schemas.openxmlformats.org/officeDocument/2006/relationships" xmlns:p="http://schemas.openxmlformats.org/presentationml/2006/main">
  <p:tag name="SHAPE" val="OLD"/>
</p:tagLst>
</file>

<file path=ppt/tags/tag7.xml><?xml version="1.0" encoding="utf-8"?>
<p:tagLst xmlns:a="http://schemas.openxmlformats.org/drawingml/2006/main" xmlns:r="http://schemas.openxmlformats.org/officeDocument/2006/relationships" xmlns:p="http://schemas.openxmlformats.org/presentationml/2006/main">
  <p:tag name="SHAPE" val="OLD"/>
</p:tagLst>
</file>

<file path=ppt/tags/tag8.xml><?xml version="1.0" encoding="utf-8"?>
<p:tagLst xmlns:a="http://schemas.openxmlformats.org/drawingml/2006/main" xmlns:r="http://schemas.openxmlformats.org/officeDocument/2006/relationships" xmlns:p="http://schemas.openxmlformats.org/presentationml/2006/main">
  <p:tag name="SHAPE" val="OLD"/>
</p:tagLst>
</file>

<file path=ppt/tags/tag9.xml><?xml version="1.0" encoding="utf-8"?>
<p:tagLst xmlns:a="http://schemas.openxmlformats.org/drawingml/2006/main" xmlns:r="http://schemas.openxmlformats.org/officeDocument/2006/relationships" xmlns:p="http://schemas.openxmlformats.org/presentationml/2006/main">
  <p:tag name="SHAPE" val="OLD"/>
</p:tagLst>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835</Words>
  <Application>Microsoft Macintosh PowerPoint</Application>
  <PresentationFormat>Breitbild</PresentationFormat>
  <Paragraphs>57</Paragraphs>
  <Slides>4</Slides>
  <Notes>4</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vt:i4>
      </vt:variant>
    </vt:vector>
  </HeadingPairs>
  <TitlesOfParts>
    <vt:vector size="10" baseType="lpstr">
      <vt:lpstr>Aptos</vt:lpstr>
      <vt:lpstr>Aptos Display</vt:lpstr>
      <vt:lpstr>Arial</vt:lpstr>
      <vt:lpstr>Source Serif Pro Semibold</vt:lpstr>
      <vt:lpstr>Symbol</vt:lpstr>
      <vt:lpstr>Office</vt:lpstr>
      <vt:lpstr>Elternschaft: Kognitive und mentale Herausforderungen</vt:lpstr>
      <vt:lpstr>Ergebnisse der laufenden Auswertung</vt:lpstr>
      <vt:lpstr>„Nachjustierungen“ </vt:lpstr>
      <vt:lpstr>„mütterliches Abfedern“ – zeitlich und inhaltlich</vt:lpstr>
    </vt:vector>
  </TitlesOfParts>
  <Company>Universitaet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Elternschaft: Kognitive und mentale Herausforderungen</dc:title>
  <dc:creator>Gerlinde Mauerer</dc:creator>
  <cp:lastModifiedBy>StudentIn</cp:lastModifiedBy>
  <cp:revision>2</cp:revision>
  <cp:lastPrinted>2024-05-06T11:40:20Z</cp:lastPrinted>
  <dcterms:created xsi:type="dcterms:W3CDTF">2024-05-06T11:30:25Z</dcterms:created>
  <dcterms:modified xsi:type="dcterms:W3CDTF">2024-05-07T07:17:59Z</dcterms:modified>
</cp:coreProperties>
</file>