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Lst>
  <p:notesMasterIdLst>
    <p:notesMasterId r:id="rId8"/>
  </p:notesMasterIdLst>
  <p:handoutMasterIdLst>
    <p:handoutMasterId r:id="rId9"/>
  </p:handoutMasterIdLst>
  <p:sldIdLst>
    <p:sldId id="279" r:id="rId3"/>
    <p:sldId id="288" r:id="rId4"/>
    <p:sldId id="262" r:id="rId5"/>
    <p:sldId id="284" r:id="rId6"/>
    <p:sldId id="280" r:id="rId7"/>
  </p:sldIdLst>
  <p:sldSz cx="9145588" cy="6858000"/>
  <p:notesSz cx="6858000" cy="9144000"/>
  <p:defaultTex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27"/>
    <a:srgbClr val="7F7F7F"/>
    <a:srgbClr val="999999"/>
    <a:srgbClr val="8C8C8C"/>
    <a:srgbClr val="969696"/>
    <a:srgbClr val="C0C0C0"/>
    <a:srgbClr val="E0002B"/>
    <a:srgbClr val="FFD4A9"/>
    <a:srgbClr val="DDDDD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56" autoAdjust="0"/>
  </p:normalViewPr>
  <p:slideViewPr>
    <p:cSldViewPr>
      <p:cViewPr varScale="1">
        <p:scale>
          <a:sx n="107" d="100"/>
          <a:sy n="107" d="100"/>
        </p:scale>
        <p:origin x="1760" y="168"/>
      </p:cViewPr>
      <p:guideLst>
        <p:guide orient="horz" pos="2160"/>
        <p:guide pos="288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6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CD4381-4CAD-472F-95F8-376B5C44B9EE}" type="datetimeFigureOut">
              <a:rPr lang="de-AT" smtClean="0"/>
              <a:pPr/>
              <a:t>07.05.24</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A31BB4-20AE-4FC7-B332-D069A027496B}" type="slidenum">
              <a:rPr lang="de-AT" smtClean="0"/>
              <a:pPr/>
              <a:t>‹Nr.›</a:t>
            </a:fld>
            <a:endParaRPr lang="de-AT"/>
          </a:p>
        </p:txBody>
      </p:sp>
    </p:spTree>
    <p:extLst>
      <p:ext uri="{BB962C8B-B14F-4D97-AF65-F5344CB8AC3E}">
        <p14:creationId xmlns:p14="http://schemas.microsoft.com/office/powerpoint/2010/main" val="1643878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6B79A-BF46-40DC-97EE-FA6EB5572217}" type="datetimeFigureOut">
              <a:rPr lang="de-AT" smtClean="0"/>
              <a:pPr/>
              <a:t>07.05.24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26D8E-20B3-4970-BBB2-3BE33FB1F56D}" type="slidenum">
              <a:rPr lang="de-AT" smtClean="0"/>
              <a:pPr/>
              <a:t>‹Nr.›</a:t>
            </a:fld>
            <a:endParaRPr lang="de-AT"/>
          </a:p>
        </p:txBody>
      </p:sp>
    </p:spTree>
    <p:extLst>
      <p:ext uri="{BB962C8B-B14F-4D97-AF65-F5344CB8AC3E}">
        <p14:creationId xmlns:p14="http://schemas.microsoft.com/office/powerpoint/2010/main" val="8658788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9A26D8E-20B3-4970-BBB2-3BE33FB1F56D}" type="slidenum">
              <a:rPr lang="de-AT" smtClean="0"/>
              <a:pPr/>
              <a:t>2</a:t>
            </a:fld>
            <a:endParaRPr lang="de-AT"/>
          </a:p>
        </p:txBody>
      </p:sp>
    </p:spTree>
    <p:extLst>
      <p:ext uri="{BB962C8B-B14F-4D97-AF65-F5344CB8AC3E}">
        <p14:creationId xmlns:p14="http://schemas.microsoft.com/office/powerpoint/2010/main" val="236935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algn="just">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1990 the Swedish policies however were mostly degenderizing, with some restrictions. There was no maternity leave and the parental leave offered a high income replacement (90%) with a relatively short duration (12 months). For parents not eligible for the earnings related leave, received a  relatively low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flate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rate amount for 8 month. The restrictions emerged due to the lack of a fathers’ quota, apart from 10 days of paternity leave following the birth. By the mid-1990’s there were multiple changes in government which leading to a few turns in policies. The first of which happened in 1994 via the introduction of a child care benefit for parents who look after the child at home. It was open to mothers and fathers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payed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 low flat rate (without a fathers’ quota) from the first to the third birthday of the child (following the already existing leave allowance). Although this policy was leading towards explicitly genderizing, it did not last long. The following year the child care benefit was abolished by a new government. This government was also the first in the world to introduce a fathers’ quota (one month out of 12, with high income replacement). This made the Swedish leave policies clearly degenderizing.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1997 Austria then followed with the introduction of a 6 months fathers’ quota, which was per se degenderizing. As it was combined with a low flat rate payment, it discouraged fathers to share the leave. Due to this the Austrian policies at that time were still mostly explicitly genderizing.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From 1995 onwards Swedish leave policies were becoming ever more degenderizing. In 2002 a second month of fathers’ quota was brought in. Come 2008 and a gender equality bonus for each day of fathers leave over and above the fathers’ quota was introduced. Gender equality bonuses are a relatively new part of leave policies and have not been taken into account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Saxonberg’s</a:t>
            </a:r>
            <a:r>
              <a:rPr lang="en-GB" sz="1800" dirty="0">
                <a:effectLst/>
                <a:latin typeface="Calibri" panose="020F0502020204030204" pitchFamily="34" charset="0"/>
                <a:ea typeface="Calibri" panose="020F0502020204030204" pitchFamily="34" charset="0"/>
                <a:cs typeface="Times New Roman" panose="02020603050405020304" pitchFamily="18" charset="0"/>
              </a:rPr>
              <a:t> typology. We consider them degenderizing in our analyses, although we suggest, that their effects should be subject to further research. In 2017 the fathers’ quota was extended further to 3 months and in 2022 the 3 month of fathers’ quota was also introduced for the flat rate leave (for parents who are  not eligible to the earnings related leave, because they haven’t had any earnings prior birth).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meantime Austrian leave policies followed a different path. In 2002 the child care allowance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Kinderbetreuungsgeld</a:t>
            </a:r>
            <a:r>
              <a:rPr lang="en-GB" sz="1800" dirty="0">
                <a:effectLst/>
                <a:latin typeface="Calibri" panose="020F0502020204030204" pitchFamily="34" charset="0"/>
                <a:ea typeface="Calibri" panose="020F0502020204030204" pitchFamily="34" charset="0"/>
                <a:cs typeface="Times New Roman" panose="02020603050405020304" pitchFamily="18" charset="0"/>
              </a:rPr>
              <a:t>, KBG) was introduced. This reform was explicitly genderizing as it paid a low flat rate (€436 a month) for a long period (up to 3 years). The allowance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did</a:t>
            </a:r>
            <a:r>
              <a:rPr lang="en-GB" sz="1800" dirty="0">
                <a:effectLst/>
                <a:latin typeface="Calibri" panose="020F0502020204030204" pitchFamily="34" charset="0"/>
                <a:ea typeface="Calibri" panose="020F0502020204030204" pitchFamily="34" charset="0"/>
                <a:cs typeface="Times New Roman" panose="02020603050405020304" pitchFamily="18" charset="0"/>
              </a:rPr>
              <a:t> include a fathers’ quota (6 months out of 36), but the leave itself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did 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lasted only 24 months.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first reforms of the KBG took place in 2008. They offered slightly more degenderizing options besides the explicitly degenderizing variation. While the original version of the KBG was still available (3 years, low flat rate), two additional flat rate variations with a higher benefit and shorter duration were implemented (18 months €800 and 24 months €624). These also included a fathers’ quota (3 and 4 months respectively). The leave however was still devoid of a fathers’ quota, which minimized the degenderizing effect remarkably. Mothers could still stay at home for the entire two years without sharing the leave with the father. Furthermore, the financial incentive for fathers was still very limited. On the whole, leave policies in Austria at that time were still explicitly genderizing. Two years later another two variations of the KBG were introduced. This was a definite step towards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degenderization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They both offered 14 months KBG including 2 months fathers’ quota with a higher payment. For lower incomes it paid a high flat rate (€1000 per month), for higher incomes 80% income replacement. After this reform Austrian leave policies were a mix of explicitly genderizing and degenderizing. In 2017 the flat rate variations were transformed into a more dynamic system that remains in place to this day. The durations for the allowances range from 14 to 36 months and pay between €436 and €1016 with the fathers’ quota being 20%. The income replacement variation remains unchanged. In the same year Austria announced a gender equality bonus that pays €1000 as long as the KBG is shared fairly equally (minimum 40% taken by the father).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Additionally in 2017 a month of paid paternity leave after the birth of the child was introduced, but the amount was subtracted from the KBG of the father, which had a negative effect on the take up fathers’ leave. In 2023 a policy change should eliminate this negative affect as the month of paternity leave, taken directly after birth, is now no longer subtracted from the KBG. Since the current reforms the leave policies In Austria remain a mixed system of both: explicitly genderizing and degenderizing, even though further steps have been made to make them more the latter.</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i="0" dirty="0">
                <a:solidFill>
                  <a:srgbClr val="333333"/>
                </a:solidFill>
                <a:effectLst/>
                <a:highlight>
                  <a:srgbClr val="FFFFFF"/>
                </a:highlight>
                <a:latin typeface="Roboto" panose="02000000000000000000" pitchFamily="2" charset="0"/>
              </a:rPr>
              <a:t>Directive (EU) 2019/1158 of the European Parliament and of the Council of 20 June 2019 on work-life balance for parents and carers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39A26D8E-20B3-4970-BBB2-3BE33FB1F56D}" type="slidenum">
              <a:rPr lang="de-AT" smtClean="0"/>
              <a:pPr/>
              <a:t>3</a:t>
            </a:fld>
            <a:endParaRPr lang="de-AT"/>
          </a:p>
        </p:txBody>
      </p:sp>
    </p:spTree>
    <p:extLst>
      <p:ext uri="{BB962C8B-B14F-4D97-AF65-F5344CB8AC3E}">
        <p14:creationId xmlns:p14="http://schemas.microsoft.com/office/powerpoint/2010/main" val="99847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The goal was to work with the most recent data (EVS 2017/18) but also to provide an overview of the changes in time. To achieve this, data from the ISSP also had to be used as some indicator variables in the EVS 2017/18 were not previously collected. </a:t>
            </a:r>
          </a:p>
          <a:p>
            <a:pPr marL="742950" lvl="1" indent="-285750" algn="just">
              <a:spcBef>
                <a:spcPts val="1200"/>
              </a:spcBef>
              <a:spcAft>
                <a:spcPts val="1200"/>
              </a:spcAft>
              <a:buFont typeface="+mj-lt"/>
              <a:buAutoNum type="alphaUcPeriod"/>
            </a:pPr>
            <a:r>
              <a:rPr lang="de-AT" sz="1400" b="1" dirty="0">
                <a:effectLst/>
                <a:latin typeface="Arial" panose="020B0604020202020204" pitchFamily="34" charset="0"/>
                <a:ea typeface="Times New Roman" panose="02020603050405020304" pitchFamily="18" charset="0"/>
              </a:rPr>
              <a:t>Statistical Methods</a:t>
            </a:r>
          </a:p>
          <a:p>
            <a:pPr algn="just">
              <a:spcBef>
                <a:spcPts val="1100"/>
              </a:spcBef>
              <a:spcAft>
                <a:spcPts val="1100"/>
              </a:spcAft>
            </a:pPr>
            <a:r>
              <a:rPr lang="en-GB" sz="1100" dirty="0">
                <a:effectLst/>
                <a:latin typeface="Times New Roman" panose="02020603050405020304" pitchFamily="18" charset="0"/>
                <a:ea typeface="Dotum" panose="020B0600000101010101" pitchFamily="34" charset="-127"/>
              </a:rPr>
              <a:t>Since attitudes and values are measured in an ordinal scale (ranging from strongly agree to strongly disagree), we test for differences using Mann-Whitney U-test with a level of significance </a:t>
            </a:r>
            <a:r>
              <a:rPr lang="en-GB" sz="1100" dirty="0">
                <a:effectLst/>
                <a:latin typeface="Cambria Math" panose="02040503050406030204" pitchFamily="18" charset="0"/>
                <a:ea typeface="Dotum" panose="020B0600000101010101" pitchFamily="34" charset="-127"/>
                <a:cs typeface="Cambria Math" panose="02040503050406030204" pitchFamily="18" charset="0"/>
              </a:rPr>
              <a:t>∝</a:t>
            </a:r>
            <a:r>
              <a:rPr lang="en-GB" sz="1100" dirty="0">
                <a:effectLst/>
                <a:latin typeface="Times New Roman" panose="02020603050405020304" pitchFamily="18" charset="0"/>
                <a:ea typeface="Dotum" panose="020B0600000101010101" pitchFamily="34" charset="-127"/>
              </a:rPr>
              <a:t>≤0,05. For correlations analysis we use </a:t>
            </a:r>
            <a:r>
              <a:rPr lang="en-GB" sz="1100" dirty="0" err="1">
                <a:effectLst/>
                <a:latin typeface="Times New Roman" panose="02020603050405020304" pitchFamily="18" charset="0"/>
                <a:ea typeface="Dotum" panose="020B0600000101010101" pitchFamily="34" charset="-127"/>
              </a:rPr>
              <a:t>Spearmans</a:t>
            </a:r>
            <a:r>
              <a:rPr lang="en-GB" sz="1100" dirty="0">
                <a:effectLst/>
                <a:latin typeface="Times New Roman" panose="02020603050405020304" pitchFamily="18" charset="0"/>
                <a:ea typeface="Dotum" panose="020B0600000101010101" pitchFamily="34" charset="-127"/>
              </a:rPr>
              <a:t> Rho, where we define weak effects as r_sp≤0,10 and strong effects as r_sp≥0,50. Values in between are defined as average. </a:t>
            </a:r>
            <a:endParaRPr lang="de-AT" sz="1100" dirty="0">
              <a:effectLst/>
              <a:latin typeface="Times New Roman" panose="02020603050405020304" pitchFamily="18" charset="0"/>
              <a:ea typeface="Dotum" panose="020B0600000101010101"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de-AT" dirty="0"/>
          </a:p>
        </p:txBody>
      </p:sp>
      <p:sp>
        <p:nvSpPr>
          <p:cNvPr id="4" name="Foliennummernplatzhalter 3"/>
          <p:cNvSpPr>
            <a:spLocks noGrp="1"/>
          </p:cNvSpPr>
          <p:nvPr>
            <p:ph type="sldNum" sz="quarter" idx="5"/>
          </p:nvPr>
        </p:nvSpPr>
        <p:spPr/>
        <p:txBody>
          <a:bodyPr/>
          <a:lstStyle/>
          <a:p>
            <a:fld id="{39A26D8E-20B3-4970-BBB2-3BE33FB1F56D}" type="slidenum">
              <a:rPr lang="de-AT" smtClean="0"/>
              <a:pPr/>
              <a:t>4</a:t>
            </a:fld>
            <a:endParaRPr lang="de-AT"/>
          </a:p>
        </p:txBody>
      </p:sp>
    </p:spTree>
    <p:extLst>
      <p:ext uri="{BB962C8B-B14F-4D97-AF65-F5344CB8AC3E}">
        <p14:creationId xmlns:p14="http://schemas.microsoft.com/office/powerpoint/2010/main" val="37806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919" y="609600"/>
            <a:ext cx="7773750" cy="1143000"/>
          </a:xfrm>
          <a:prstGeom prst="rect">
            <a:avLst/>
          </a:prstGeom>
        </p:spPr>
        <p:txBody>
          <a:bodyPr/>
          <a:lstStyle/>
          <a:p>
            <a:r>
              <a:rPr lang="de-DE"/>
              <a:t>Titelmasterformat durch Klicken bearbeiten</a:t>
            </a:r>
          </a:p>
        </p:txBody>
      </p:sp>
      <p:sp>
        <p:nvSpPr>
          <p:cNvPr id="3" name="Diagrammplatzhalter 2"/>
          <p:cNvSpPr>
            <a:spLocks noGrp="1"/>
          </p:cNvSpPr>
          <p:nvPr>
            <p:ph type="chart" idx="1"/>
          </p:nvPr>
        </p:nvSpPr>
        <p:spPr>
          <a:xfrm>
            <a:off x="685919" y="1981200"/>
            <a:ext cx="7773750" cy="4114800"/>
          </a:xfrm>
          <a:prstGeom prst="rect">
            <a:avLst/>
          </a:prstGeom>
        </p:spPr>
        <p:txBody>
          <a:bodyPr/>
          <a:lstStyle/>
          <a:p>
            <a:pPr lvl="0"/>
            <a:r>
              <a:rPr lang="de-DE" noProof="0"/>
              <a:t>Diagramm durch Klicken auf Symbol hinzufügen</a:t>
            </a:r>
          </a:p>
        </p:txBody>
      </p:sp>
      <p:sp>
        <p:nvSpPr>
          <p:cNvPr id="6" name="Rectangle 6"/>
          <p:cNvSpPr>
            <a:spLocks noGrp="1" noChangeArrowheads="1"/>
          </p:cNvSpPr>
          <p:nvPr>
            <p:ph type="sldNum" sz="quarter" idx="12"/>
          </p:nvPr>
        </p:nvSpPr>
        <p:spPr>
          <a:xfrm>
            <a:off x="6554338" y="6248400"/>
            <a:ext cx="1905331" cy="457200"/>
          </a:xfrm>
          <a:prstGeom prst="rect">
            <a:avLst/>
          </a:prstGeom>
          <a:ln/>
        </p:spPr>
        <p:txBody>
          <a:bodyPr/>
          <a:lstStyle>
            <a:lvl1pPr>
              <a:defRPr/>
            </a:lvl1pPr>
          </a:lstStyle>
          <a:p>
            <a:pPr>
              <a:defRPr/>
            </a:pPr>
            <a:endParaRPr lang="de-A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ußzeilenplatzhalter 2"/>
          <p:cNvSpPr>
            <a:spLocks noGrp="1"/>
          </p:cNvSpPr>
          <p:nvPr>
            <p:ph type="ftr" sz="quarter" idx="10"/>
          </p:nvPr>
        </p:nvSpPr>
        <p:spPr>
          <a:xfrm>
            <a:off x="459904" y="6309320"/>
            <a:ext cx="3536826" cy="365125"/>
          </a:xfrm>
          <a:prstGeom prst="rect">
            <a:avLst/>
          </a:prstGeom>
        </p:spPr>
        <p:txBody>
          <a:bodyPr/>
          <a:lstStyle/>
          <a:p>
            <a:r>
              <a:rPr lang="de-DE" dirty="0"/>
              <a:t>ÖIF Vortrag </a:t>
            </a:r>
            <a:r>
              <a:rPr lang="de-DE" dirty="0">
                <a:solidFill>
                  <a:srgbClr val="C00000"/>
                </a:solidFill>
              </a:rPr>
              <a:t>|</a:t>
            </a:r>
            <a:r>
              <a:rPr lang="de-DE" dirty="0"/>
              <a:t> Parental Labour in Austria and </a:t>
            </a:r>
            <a:r>
              <a:rPr lang="de-DE" dirty="0" err="1"/>
              <a:t>Sweden</a:t>
            </a:r>
            <a:r>
              <a:rPr lang="de-DE" dirty="0"/>
              <a:t> </a:t>
            </a:r>
            <a:r>
              <a:rPr lang="de-DE" dirty="0">
                <a:solidFill>
                  <a:srgbClr val="C00000"/>
                </a:solidFill>
              </a:rPr>
              <a:t>|</a:t>
            </a:r>
            <a:r>
              <a:rPr lang="de-DE" dirty="0"/>
              <a:t> 18.04.2022</a:t>
            </a:r>
            <a:endParaRPr lang="de-AT" dirty="0"/>
          </a:p>
          <a:p>
            <a:endParaRPr lang="de-AT" dirty="0"/>
          </a:p>
        </p:txBody>
      </p:sp>
      <p:sp>
        <p:nvSpPr>
          <p:cNvPr id="4" name="Foliennummernplatzhalter 3"/>
          <p:cNvSpPr>
            <a:spLocks noGrp="1"/>
          </p:cNvSpPr>
          <p:nvPr>
            <p:ph type="sldNum" sz="quarter" idx="11"/>
          </p:nvPr>
        </p:nvSpPr>
        <p:spPr>
          <a:xfrm>
            <a:off x="6615658" y="6356350"/>
            <a:ext cx="2133600" cy="365125"/>
          </a:xfrm>
          <a:prstGeom prst="rect">
            <a:avLst/>
          </a:prstGeom>
        </p:spPr>
        <p:txBody>
          <a:bodyPr/>
          <a:lstStyle/>
          <a:p>
            <a:fld id="{A6ECCFED-B2F9-44F4-951D-0142479E2160}" type="slidenum">
              <a:rPr lang="de-AT" smtClean="0"/>
              <a:pPr/>
              <a:t>‹Nr.›</a:t>
            </a:fld>
            <a:endParaRPr lang="de-A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3988"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2388"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69F51EB-2A74-47FA-A986-C040A231A9D2}" type="datetimeFigureOut">
              <a:rPr lang="de-AT" smtClean="0"/>
              <a:pPr/>
              <a:t>07.05.24</a:t>
            </a:fld>
            <a:endParaRPr lang="de-AT"/>
          </a:p>
        </p:txBody>
      </p:sp>
      <p:sp>
        <p:nvSpPr>
          <p:cNvPr id="5" name="Fußzeilenplatzhalter 4"/>
          <p:cNvSpPr>
            <a:spLocks noGrp="1"/>
          </p:cNvSpPr>
          <p:nvPr>
            <p:ph type="ftr" sz="quarter" idx="11"/>
          </p:nvPr>
        </p:nvSpPr>
        <p:spPr>
          <a:xfrm>
            <a:off x="3124200" y="6356350"/>
            <a:ext cx="2897188"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4788" y="6356350"/>
            <a:ext cx="2133600" cy="365125"/>
          </a:xfrm>
          <a:prstGeom prst="rect">
            <a:avLst/>
          </a:prstGeom>
        </p:spPr>
        <p:txBody>
          <a:bodyPr/>
          <a:lstStyle/>
          <a:p>
            <a:fld id="{EC999871-D45B-41FD-A6DD-71A0650FF60F}"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769F51EB-2A74-47FA-A986-C040A231A9D2}" type="datetimeFigureOut">
              <a:rPr lang="de-AT" smtClean="0"/>
              <a:pPr/>
              <a:t>07.05.24</a:t>
            </a:fld>
            <a:endParaRPr lang="de-AT"/>
          </a:p>
        </p:txBody>
      </p:sp>
      <p:sp>
        <p:nvSpPr>
          <p:cNvPr id="3" name="Fußzeilenplatzhalter 2"/>
          <p:cNvSpPr>
            <a:spLocks noGrp="1"/>
          </p:cNvSpPr>
          <p:nvPr>
            <p:ph type="ftr" sz="quarter" idx="11"/>
          </p:nvPr>
        </p:nvSpPr>
        <p:spPr>
          <a:xfrm>
            <a:off x="3124200" y="6356350"/>
            <a:ext cx="2897188" cy="365125"/>
          </a:xfrm>
          <a:prstGeom prst="rect">
            <a:avLst/>
          </a:prstGeom>
        </p:spPr>
        <p:txBody>
          <a:bodyPr/>
          <a:lstStyle/>
          <a:p>
            <a:endParaRPr lang="de-AT"/>
          </a:p>
        </p:txBody>
      </p:sp>
      <p:sp>
        <p:nvSpPr>
          <p:cNvPr id="4" name="Foliennummernplatzhalter 3"/>
          <p:cNvSpPr>
            <a:spLocks noGrp="1"/>
          </p:cNvSpPr>
          <p:nvPr>
            <p:ph type="sldNum" sz="quarter" idx="12"/>
          </p:nvPr>
        </p:nvSpPr>
        <p:spPr>
          <a:xfrm>
            <a:off x="6554788" y="6356350"/>
            <a:ext cx="2133600" cy="365125"/>
          </a:xfrm>
          <a:prstGeom prst="rect">
            <a:avLst/>
          </a:prstGeom>
        </p:spPr>
        <p:txBody>
          <a:bodyPr/>
          <a:lstStyle/>
          <a:p>
            <a:fld id="{EC999871-D45B-41FD-A6DD-71A0650FF60F}"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descr="Z:\uh\publikationen\öif\SR\druckvorlagen\vorlage wp\Vorlage WP 2.jpg"/>
          <p:cNvPicPr/>
          <p:nvPr userDrawn="1"/>
        </p:nvPicPr>
        <p:blipFill>
          <a:blip r:embed="rId5" cstate="print"/>
          <a:srcRect r="37493"/>
          <a:stretch>
            <a:fillRect/>
          </a:stretch>
        </p:blipFill>
        <p:spPr bwMode="auto">
          <a:xfrm>
            <a:off x="468338" y="116632"/>
            <a:ext cx="2952328" cy="558243"/>
          </a:xfrm>
          <a:prstGeom prst="rect">
            <a:avLst/>
          </a:prstGeom>
          <a:noFill/>
          <a:ln w="9525">
            <a:noFill/>
            <a:miter lim="800000"/>
            <a:headEnd/>
            <a:tailEnd/>
          </a:ln>
        </p:spPr>
      </p:pic>
      <p:sp>
        <p:nvSpPr>
          <p:cNvPr id="9" name="Textfeld 8"/>
          <p:cNvSpPr txBox="1"/>
          <p:nvPr userDrawn="1"/>
        </p:nvSpPr>
        <p:spPr>
          <a:xfrm>
            <a:off x="5940946" y="404664"/>
            <a:ext cx="1512168" cy="276999"/>
          </a:xfrm>
          <a:prstGeom prst="rect">
            <a:avLst/>
          </a:prstGeom>
          <a:noFill/>
          <a:ln>
            <a:noFill/>
          </a:ln>
        </p:spPr>
        <p:txBody>
          <a:bodyPr wrap="square" rtlCol="0">
            <a:spAutoFit/>
          </a:bodyPr>
          <a:lstStyle/>
          <a:p>
            <a:r>
              <a:rPr lang="de-AT" sz="1200" b="1" baseline="0" dirty="0">
                <a:solidFill>
                  <a:srgbClr val="B30027"/>
                </a:solidFill>
                <a:latin typeface="Arial" pitchFamily="34" charset="0"/>
                <a:cs typeface="Arial" pitchFamily="34" charset="0"/>
              </a:rPr>
              <a:t>www.oif.ac.at</a:t>
            </a:r>
          </a:p>
        </p:txBody>
      </p:sp>
      <p:cxnSp>
        <p:nvCxnSpPr>
          <p:cNvPr id="10" name="Gerade Verbindung 9"/>
          <p:cNvCxnSpPr/>
          <p:nvPr userDrawn="1"/>
        </p:nvCxnSpPr>
        <p:spPr>
          <a:xfrm rot="10800000" flipV="1">
            <a:off x="6984000" y="594000"/>
            <a:ext cx="2196530" cy="1"/>
          </a:xfrm>
          <a:prstGeom prst="line">
            <a:avLst/>
          </a:prstGeom>
          <a:ln w="6350">
            <a:solidFill>
              <a:srgbClr val="B30027"/>
            </a:solidFill>
          </a:ln>
          <a:effectLst/>
        </p:spPr>
        <p:style>
          <a:lnRef idx="1">
            <a:schemeClr val="accent1"/>
          </a:lnRef>
          <a:fillRef idx="0">
            <a:schemeClr val="accent1"/>
          </a:fillRef>
          <a:effectRef idx="0">
            <a:schemeClr val="accent1"/>
          </a:effectRef>
          <a:fontRef idx="minor">
            <a:schemeClr val="tx1"/>
          </a:fontRef>
        </p:style>
      </p:cxnSp>
      <p:sp>
        <p:nvSpPr>
          <p:cNvPr id="15" name="Titelplatzhalter 14"/>
          <p:cNvSpPr>
            <a:spLocks noGrp="1"/>
          </p:cNvSpPr>
          <p:nvPr>
            <p:ph type="title"/>
          </p:nvPr>
        </p:nvSpPr>
        <p:spPr>
          <a:xfrm>
            <a:off x="374054" y="980728"/>
            <a:ext cx="8231188" cy="360000"/>
          </a:xfrm>
          <a:prstGeom prst="rect">
            <a:avLst/>
          </a:prstGeom>
        </p:spPr>
        <p:txBody>
          <a:bodyPr vert="horz" lIns="91440" tIns="45720" rIns="91440" bIns="45720" rtlCol="0" anchor="ctr">
            <a:noAutofit/>
          </a:bodyPr>
          <a:lstStyle/>
          <a:p>
            <a:r>
              <a:rPr lang="de-DE" dirty="0"/>
              <a:t>Folientitel</a:t>
            </a:r>
            <a:endParaRPr lang="de-AT" dirty="0"/>
          </a:p>
        </p:txBody>
      </p:sp>
      <p:sp>
        <p:nvSpPr>
          <p:cNvPr id="8" name="Fußzeilenplatzhalter 4"/>
          <p:cNvSpPr txBox="1">
            <a:spLocks/>
          </p:cNvSpPr>
          <p:nvPr userDrawn="1"/>
        </p:nvSpPr>
        <p:spPr>
          <a:xfrm>
            <a:off x="531912" y="6381328"/>
            <a:ext cx="4616946" cy="365125"/>
          </a:xfrm>
          <a:prstGeom prst="rect">
            <a:avLst/>
          </a:prstGeom>
        </p:spPr>
        <p:txBody>
          <a:bodyPr vert="horz" lIns="0" tIns="45720" rIns="91440" bIns="0" rtlCol="0" anchor="t" anchorCtr="0"/>
          <a:lstStyle>
            <a:lvl1pPr algn="l">
              <a:defRPr sz="1200">
                <a:solidFill>
                  <a:schemeClr val="tx1">
                    <a:tint val="75000"/>
                  </a:schemeClr>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rPr>
              <a:t>ÖIF Vortrag </a:t>
            </a:r>
            <a:r>
              <a:rPr kumimoji="0" lang="de-DE" sz="12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a:t>
            </a:r>
            <a:r>
              <a:rPr kumimoji="0" lang="de-DE"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rPr>
              <a:t> Parental Labour in Austria and </a:t>
            </a:r>
            <a:r>
              <a:rPr kumimoji="0" lang="de-DE" sz="1200" b="0" i="0" u="none" strike="noStrike" kern="1200" cap="none" spc="0" normalizeH="0" baseline="0" noProof="0" dirty="0" err="1">
                <a:ln>
                  <a:noFill/>
                </a:ln>
                <a:solidFill>
                  <a:schemeClr val="tx1">
                    <a:tint val="75000"/>
                  </a:schemeClr>
                </a:solidFill>
                <a:effectLst/>
                <a:uLnTx/>
                <a:uFillTx/>
                <a:latin typeface="Arial" pitchFamily="34" charset="0"/>
                <a:ea typeface="+mn-ea"/>
                <a:cs typeface="Arial" pitchFamily="34" charset="0"/>
              </a:rPr>
              <a:t>Sweden</a:t>
            </a:r>
            <a:r>
              <a:rPr kumimoji="0" lang="de-DE"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rPr>
              <a:t> </a:t>
            </a:r>
            <a:r>
              <a:rPr kumimoji="0" lang="de-DE" sz="12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a:t>
            </a:r>
            <a:r>
              <a:rPr kumimoji="0" lang="de-DE"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rPr>
              <a:t> 18.04.2024</a:t>
            </a:r>
            <a:endParaRPr kumimoji="0" lang="de-AT"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1" name="Foliennummernplatzhalter 5"/>
          <p:cNvSpPr txBox="1">
            <a:spLocks/>
          </p:cNvSpPr>
          <p:nvPr userDrawn="1"/>
        </p:nvSpPr>
        <p:spPr>
          <a:xfrm>
            <a:off x="6327626" y="6381328"/>
            <a:ext cx="2133600" cy="365125"/>
          </a:xfrm>
          <a:prstGeom prst="rect">
            <a:avLst/>
          </a:prstGeom>
        </p:spPr>
        <p:txBody>
          <a:bodyPr vert="horz" lIns="91440" tIns="45720" rIns="91440" bIns="45720" rtlCol="0" anchor="ctr"/>
          <a:lstStyle>
            <a:lvl1pPr algn="r">
              <a:defRPr sz="1200">
                <a:solidFill>
                  <a:srgbClr val="C00000"/>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ECCFED-B2F9-44F4-951D-0142479E2160}" type="slidenum">
              <a:rPr kumimoji="0" lang="de-AT" sz="1400" b="1" i="0" u="none" strike="noStrike" kern="1200" cap="none" spc="0" normalizeH="0" baseline="0" noProof="0" smtClean="0">
                <a:ln>
                  <a:noFill/>
                </a:ln>
                <a:solidFill>
                  <a:srgbClr val="C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AT" sz="14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60" r:id="rId2"/>
    <p:sldLayoutId id="2147483674" r:id="rId3"/>
  </p:sldLayoutIdLst>
  <p:hf hdr="0" ftr="0" dt="0"/>
  <p:txStyles>
    <p:titleStyle>
      <a:lvl1pPr algn="l" rtl="0" eaLnBrk="1" fontAlgn="base" hangingPunct="1">
        <a:spcBef>
          <a:spcPct val="0"/>
        </a:spcBef>
        <a:spcAft>
          <a:spcPct val="0"/>
        </a:spcAft>
        <a:defRPr sz="2000" b="1">
          <a:solidFill>
            <a:srgbClr val="B30027"/>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0" y="4005064"/>
            <a:ext cx="9145588" cy="2852936"/>
          </a:xfrm>
          <a:prstGeom prst="rect">
            <a:avLst/>
          </a:prstGeom>
          <a:solidFill>
            <a:srgbClr val="EE7A34"/>
          </a:solidFill>
          <a:ln w="9525">
            <a:noFill/>
            <a:miter lim="800000"/>
            <a:headEnd/>
            <a:tailEnd/>
          </a:ln>
        </p:spPr>
        <p:txBody>
          <a:bodyPr wrap="none" anchor="ctr"/>
          <a:lstStyle/>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a:p>
            <a:pPr lvl="0" algn="r"/>
            <a:endParaRPr lang="de-AT" sz="700" dirty="0">
              <a:latin typeface="Arial" pitchFamily="34" charset="0"/>
              <a:cs typeface="Arial" pitchFamily="34" charset="0"/>
            </a:endParaRPr>
          </a:p>
        </p:txBody>
      </p:sp>
      <p:pic>
        <p:nvPicPr>
          <p:cNvPr id="11" name="Grafik 10" descr="Z:\uh\publikationen\öif\SR\druckvorlagen\vorlage wp\Vorlage WP 2.jpg"/>
          <p:cNvPicPr/>
          <p:nvPr userDrawn="1"/>
        </p:nvPicPr>
        <p:blipFill>
          <a:blip r:embed="rId4" cstate="print"/>
          <a:srcRect/>
          <a:stretch>
            <a:fillRect/>
          </a:stretch>
        </p:blipFill>
        <p:spPr bwMode="auto">
          <a:xfrm>
            <a:off x="899098" y="188640"/>
            <a:ext cx="7490120" cy="936104"/>
          </a:xfrm>
          <a:prstGeom prst="rect">
            <a:avLst/>
          </a:prstGeom>
          <a:noFill/>
          <a:ln w="9525">
            <a:noFill/>
            <a:miter lim="800000"/>
            <a:headEnd/>
            <a:tailEnd/>
          </a:ln>
        </p:spPr>
      </p:pic>
      <p:sp>
        <p:nvSpPr>
          <p:cNvPr id="12" name="Textfeld 11"/>
          <p:cNvSpPr txBox="1"/>
          <p:nvPr userDrawn="1"/>
        </p:nvSpPr>
        <p:spPr>
          <a:xfrm>
            <a:off x="3996630" y="5212938"/>
            <a:ext cx="4609312" cy="1446550"/>
          </a:xfrm>
          <a:prstGeom prst="rect">
            <a:avLst/>
          </a:prstGeom>
          <a:noFill/>
        </p:spPr>
        <p:txBody>
          <a:bodyPr wrap="square" rtlCol="0">
            <a:spAutoFit/>
          </a:bodyPr>
          <a:lstStyle/>
          <a:p>
            <a:pPr algn="r"/>
            <a:r>
              <a:rPr lang="de-DE" sz="1400" dirty="0">
                <a:latin typeface="Arial" pitchFamily="34" charset="0"/>
                <a:cs typeface="Arial" pitchFamily="34" charset="0"/>
              </a:rPr>
              <a:t>Österreichisches Institut für Familienforschung</a:t>
            </a:r>
            <a:endParaRPr lang="de-AT" sz="1400" dirty="0">
              <a:latin typeface="Arial" pitchFamily="34" charset="0"/>
              <a:cs typeface="Arial" pitchFamily="34" charset="0"/>
            </a:endParaRPr>
          </a:p>
          <a:p>
            <a:pPr algn="r"/>
            <a:r>
              <a:rPr lang="de-DE" sz="1400" dirty="0">
                <a:latin typeface="Arial" pitchFamily="34" charset="0"/>
                <a:cs typeface="Arial" pitchFamily="34" charset="0"/>
              </a:rPr>
              <a:t>Universität Wien</a:t>
            </a:r>
            <a:endParaRPr lang="de-AT" sz="1400" dirty="0">
              <a:latin typeface="Arial" pitchFamily="34" charset="0"/>
              <a:cs typeface="Arial" pitchFamily="34" charset="0"/>
            </a:endParaRPr>
          </a:p>
          <a:p>
            <a:pPr algn="r"/>
            <a:r>
              <a:rPr lang="de-DE" sz="1400" dirty="0">
                <a:latin typeface="Arial" pitchFamily="34" charset="0"/>
                <a:cs typeface="Arial" pitchFamily="34" charset="0"/>
              </a:rPr>
              <a:t>1010 Wien | </a:t>
            </a:r>
            <a:r>
              <a:rPr lang="de-DE" sz="1400" dirty="0" err="1">
                <a:latin typeface="Arial" pitchFamily="34" charset="0"/>
                <a:cs typeface="Arial" pitchFamily="34" charset="0"/>
              </a:rPr>
              <a:t>Grillparzerstraße</a:t>
            </a:r>
            <a:r>
              <a:rPr lang="de-DE" sz="1400" dirty="0">
                <a:latin typeface="Arial" pitchFamily="34" charset="0"/>
                <a:cs typeface="Arial" pitchFamily="34" charset="0"/>
              </a:rPr>
              <a:t> 7/9</a:t>
            </a:r>
            <a:endParaRPr lang="de-AT" sz="1400" dirty="0">
              <a:latin typeface="Arial" pitchFamily="34" charset="0"/>
              <a:cs typeface="Arial" pitchFamily="34" charset="0"/>
            </a:endParaRPr>
          </a:p>
          <a:p>
            <a:pPr algn="r"/>
            <a:r>
              <a:rPr lang="de-DE" sz="1400" dirty="0">
                <a:latin typeface="Arial" pitchFamily="34" charset="0"/>
                <a:cs typeface="Arial" pitchFamily="34" charset="0"/>
              </a:rPr>
              <a:t>T: +43(0)1 4277 48901 | team@oif.ac.at</a:t>
            </a:r>
            <a:endParaRPr lang="de-AT" sz="1400" dirty="0">
              <a:latin typeface="Arial" pitchFamily="34" charset="0"/>
              <a:cs typeface="Arial" pitchFamily="34" charset="0"/>
            </a:endParaRPr>
          </a:p>
          <a:p>
            <a:pPr algn="r"/>
            <a:r>
              <a:rPr lang="de-DE" sz="1400" dirty="0">
                <a:latin typeface="Arial" pitchFamily="34" charset="0"/>
                <a:cs typeface="Arial" pitchFamily="34" charset="0"/>
              </a:rPr>
              <a:t> </a:t>
            </a:r>
            <a:endParaRPr lang="de-AT" sz="1400" dirty="0">
              <a:latin typeface="Arial" pitchFamily="34" charset="0"/>
              <a:cs typeface="Arial" pitchFamily="34" charset="0"/>
            </a:endParaRPr>
          </a:p>
          <a:p>
            <a:pPr algn="r"/>
            <a:r>
              <a:rPr lang="de-DE" sz="1800" b="1" dirty="0">
                <a:latin typeface="Arial" pitchFamily="34" charset="0"/>
                <a:cs typeface="Arial" pitchFamily="34" charset="0"/>
              </a:rPr>
              <a:t>www.oif.ac.at</a:t>
            </a:r>
            <a:endParaRPr lang="de-AT" sz="14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8" r:id="rId1"/>
    <p:sldLayoutId id="214748369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oif-fpdb.oif.univie.ac.at/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836762" y="2656762"/>
            <a:ext cx="6986213" cy="369332"/>
          </a:xfrm>
          <a:prstGeom prst="rect">
            <a:avLst/>
          </a:prstGeom>
          <a:noFill/>
          <a:ln w="9525">
            <a:noFill/>
            <a:miter lim="800000"/>
            <a:headEnd/>
            <a:tailEnd/>
          </a:ln>
        </p:spPr>
        <p:txBody>
          <a:bodyPr>
            <a:spAutoFit/>
          </a:bodyPr>
          <a:lstStyle/>
          <a:p>
            <a:r>
              <a:rPr lang="de-AT" sz="1800" b="1" kern="100" dirty="0">
                <a:effectLst/>
                <a:latin typeface="Arial" panose="020B0604020202020204" pitchFamily="34" charset="0"/>
                <a:ea typeface="Aptos" panose="020B0004020202020204" pitchFamily="34" charset="0"/>
                <a:cs typeface="Arial" panose="020B0604020202020204" pitchFamily="34" charset="0"/>
              </a:rPr>
              <a:t>Parental Labour in Austria and </a:t>
            </a:r>
            <a:r>
              <a:rPr lang="de-AT" sz="1800" b="1" kern="100" dirty="0" err="1">
                <a:effectLst/>
                <a:latin typeface="Arial" panose="020B0604020202020204" pitchFamily="34" charset="0"/>
                <a:ea typeface="Aptos" panose="020B0004020202020204" pitchFamily="34" charset="0"/>
                <a:cs typeface="Arial" panose="020B0604020202020204" pitchFamily="34" charset="0"/>
              </a:rPr>
              <a:t>Sweden</a:t>
            </a:r>
            <a:endParaRPr lang="de-AT" sz="18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 Box 13"/>
          <p:cNvSpPr txBox="1">
            <a:spLocks noChangeArrowheads="1"/>
          </p:cNvSpPr>
          <p:nvPr/>
        </p:nvSpPr>
        <p:spPr bwMode="auto">
          <a:xfrm>
            <a:off x="836762" y="3214718"/>
            <a:ext cx="7552456" cy="369332"/>
          </a:xfrm>
          <a:prstGeom prst="rect">
            <a:avLst/>
          </a:prstGeom>
          <a:noFill/>
          <a:ln w="9525">
            <a:noFill/>
            <a:miter lim="800000"/>
            <a:headEnd/>
            <a:tailEnd/>
          </a:ln>
        </p:spPr>
        <p:txBody>
          <a:bodyPr wrap="square">
            <a:spAutoFit/>
          </a:bodyPr>
          <a:lstStyle/>
          <a:p>
            <a:r>
              <a:rPr lang="de-AT" sz="1800" kern="100" dirty="0">
                <a:effectLst/>
                <a:latin typeface="Arial" panose="020B0604020202020204" pitchFamily="34" charset="0"/>
                <a:ea typeface="Aptos" panose="020B0004020202020204" pitchFamily="34" charset="0"/>
                <a:cs typeface="Arial" panose="020B0604020202020204" pitchFamily="34" charset="0"/>
              </a:rPr>
              <a:t>(De-)</a:t>
            </a:r>
            <a:r>
              <a:rPr lang="de-AT" sz="1800" kern="100" dirty="0" err="1">
                <a:effectLst/>
                <a:latin typeface="Arial" panose="020B0604020202020204" pitchFamily="34" charset="0"/>
                <a:ea typeface="Aptos" panose="020B0004020202020204" pitchFamily="34" charset="0"/>
                <a:cs typeface="Arial" panose="020B0604020202020204" pitchFamily="34" charset="0"/>
              </a:rPr>
              <a:t>Genderization</a:t>
            </a:r>
            <a:r>
              <a:rPr lang="de-AT" sz="1800" kern="100" dirty="0">
                <a:effectLst/>
                <a:latin typeface="Arial" panose="020B0604020202020204" pitchFamily="34" charset="0"/>
                <a:ea typeface="Aptos" panose="020B0004020202020204" pitchFamily="34" charset="0"/>
                <a:cs typeface="Arial" panose="020B0604020202020204" pitchFamily="34" charset="0"/>
              </a:rPr>
              <a:t> in Care and </a:t>
            </a:r>
            <a:r>
              <a:rPr lang="de-AT" sz="1800" kern="100" dirty="0" err="1">
                <a:effectLst/>
                <a:latin typeface="Arial" panose="020B0604020202020204" pitchFamily="34" charset="0"/>
                <a:ea typeface="Aptos" panose="020B0004020202020204" pitchFamily="34" charset="0"/>
                <a:cs typeface="Arial" panose="020B0604020202020204" pitchFamily="34" charset="0"/>
              </a:rPr>
              <a:t>Leave</a:t>
            </a:r>
            <a:r>
              <a:rPr lang="de-AT" sz="1800" kern="100" dirty="0">
                <a:effectLst/>
                <a:latin typeface="Arial" panose="020B0604020202020204" pitchFamily="34" charset="0"/>
                <a:ea typeface="Aptos" panose="020B0004020202020204" pitchFamily="34" charset="0"/>
                <a:cs typeface="Arial" panose="020B0604020202020204" pitchFamily="34" charset="0"/>
              </a:rPr>
              <a:t> </a:t>
            </a:r>
            <a:r>
              <a:rPr lang="de-AT" sz="1800" kern="100" dirty="0" err="1">
                <a:effectLst/>
                <a:latin typeface="Arial" panose="020B0604020202020204" pitchFamily="34" charset="0"/>
                <a:ea typeface="Aptos" panose="020B0004020202020204" pitchFamily="34" charset="0"/>
                <a:cs typeface="Arial" panose="020B0604020202020204" pitchFamily="34" charset="0"/>
              </a:rPr>
              <a:t>Policies</a:t>
            </a:r>
            <a:r>
              <a:rPr lang="de-AT" sz="1800" kern="100" dirty="0">
                <a:effectLst/>
                <a:latin typeface="Arial" panose="020B0604020202020204" pitchFamily="34" charset="0"/>
                <a:ea typeface="Aptos" panose="020B0004020202020204" pitchFamily="34" charset="0"/>
                <a:cs typeface="Arial" panose="020B0604020202020204" pitchFamily="34" charset="0"/>
              </a:rPr>
              <a:t> </a:t>
            </a:r>
            <a:r>
              <a:rPr lang="de-AT" sz="1800" kern="100" dirty="0" err="1">
                <a:effectLst/>
                <a:latin typeface="Arial" panose="020B0604020202020204" pitchFamily="34" charset="0"/>
                <a:ea typeface="Aptos" panose="020B0004020202020204" pitchFamily="34" charset="0"/>
                <a:cs typeface="Arial" panose="020B0604020202020204" pitchFamily="34" charset="0"/>
              </a:rPr>
              <a:t>between</a:t>
            </a:r>
            <a:r>
              <a:rPr lang="de-AT" sz="1800" kern="100" dirty="0">
                <a:effectLst/>
                <a:latin typeface="Arial" panose="020B0604020202020204" pitchFamily="34" charset="0"/>
                <a:ea typeface="Aptos" panose="020B0004020202020204" pitchFamily="34" charset="0"/>
                <a:cs typeface="Arial" panose="020B0604020202020204" pitchFamily="34" charset="0"/>
              </a:rPr>
              <a:t> 1990 and 2023</a:t>
            </a:r>
          </a:p>
        </p:txBody>
      </p:sp>
      <p:sp>
        <p:nvSpPr>
          <p:cNvPr id="6" name="Text Box 14"/>
          <p:cNvSpPr txBox="1">
            <a:spLocks noChangeArrowheads="1"/>
          </p:cNvSpPr>
          <p:nvPr/>
        </p:nvSpPr>
        <p:spPr bwMode="auto">
          <a:xfrm>
            <a:off x="836762" y="1772816"/>
            <a:ext cx="2005677" cy="369332"/>
          </a:xfrm>
          <a:prstGeom prst="rect">
            <a:avLst/>
          </a:prstGeom>
          <a:noFill/>
          <a:ln w="9525">
            <a:noFill/>
            <a:miter lim="800000"/>
            <a:headEnd/>
            <a:tailEnd/>
          </a:ln>
        </p:spPr>
        <p:txBody>
          <a:bodyPr wrap="none">
            <a:spAutoFit/>
          </a:bodyPr>
          <a:lstStyle/>
          <a:p>
            <a:r>
              <a:rPr lang="de-AT" sz="1800" dirty="0">
                <a:latin typeface="Arial" charset="0"/>
              </a:rPr>
              <a:t>Sonja Dörfler-Bolt</a:t>
            </a:r>
          </a:p>
        </p:txBody>
      </p:sp>
      <p:sp>
        <p:nvSpPr>
          <p:cNvPr id="7" name="Text Box 18"/>
          <p:cNvSpPr txBox="1">
            <a:spLocks noChangeArrowheads="1"/>
          </p:cNvSpPr>
          <p:nvPr/>
        </p:nvSpPr>
        <p:spPr bwMode="auto">
          <a:xfrm>
            <a:off x="836762" y="4437112"/>
            <a:ext cx="1871988" cy="369332"/>
          </a:xfrm>
          <a:prstGeom prst="rect">
            <a:avLst/>
          </a:prstGeom>
          <a:noFill/>
          <a:ln w="9525">
            <a:noFill/>
            <a:miter lim="800000"/>
            <a:headEnd/>
            <a:tailEnd/>
          </a:ln>
        </p:spPr>
        <p:txBody>
          <a:bodyPr>
            <a:spAutoFit/>
          </a:bodyPr>
          <a:lstStyle/>
          <a:p>
            <a:r>
              <a:rPr lang="de-AT" sz="1800" dirty="0">
                <a:latin typeface="Arial" charset="0"/>
              </a:rPr>
              <a:t>18.04.2024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49188" y="836712"/>
            <a:ext cx="8231188" cy="360000"/>
          </a:xfrm>
        </p:spPr>
        <p:txBody>
          <a:bodyPr/>
          <a:lstStyle/>
          <a:p>
            <a:r>
              <a:rPr lang="de-DE" dirty="0"/>
              <a:t>Gender Gap in different </a:t>
            </a:r>
            <a:r>
              <a:rPr lang="de-DE" dirty="0" err="1"/>
              <a:t>activities</a:t>
            </a:r>
            <a:r>
              <a:rPr lang="de-DE" dirty="0"/>
              <a:t>, in Austria, </a:t>
            </a:r>
            <a:r>
              <a:rPr lang="de-DE" dirty="0" err="1"/>
              <a:t>Sweden</a:t>
            </a:r>
            <a:r>
              <a:rPr lang="de-DE" dirty="0"/>
              <a:t> and </a:t>
            </a:r>
            <a:r>
              <a:rPr lang="de-DE" dirty="0" err="1"/>
              <a:t>average</a:t>
            </a:r>
            <a:r>
              <a:rPr lang="de-DE" dirty="0"/>
              <a:t> </a:t>
            </a:r>
            <a:r>
              <a:rPr lang="de-DE" dirty="0" err="1"/>
              <a:t>of</a:t>
            </a:r>
            <a:r>
              <a:rPr lang="de-DE" dirty="0"/>
              <a:t> </a:t>
            </a:r>
            <a:r>
              <a:rPr lang="de-DE" dirty="0" err="1"/>
              <a:t>the</a:t>
            </a:r>
            <a:r>
              <a:rPr lang="de-DE" dirty="0"/>
              <a:t> EU-27, 2022 und 2013</a:t>
            </a:r>
            <a:endParaRPr lang="de-AT" dirty="0"/>
          </a:p>
        </p:txBody>
      </p:sp>
      <p:pic>
        <p:nvPicPr>
          <p:cNvPr id="3" name="Grafik 2">
            <a:extLst>
              <a:ext uri="{FF2B5EF4-FFF2-40B4-BE49-F238E27FC236}">
                <a16:creationId xmlns:a16="http://schemas.microsoft.com/office/drawing/2014/main" id="{A8A226C0-5DBD-2626-6F37-CC5B058F1EDC}"/>
              </a:ext>
            </a:extLst>
          </p:cNvPr>
          <p:cNvPicPr>
            <a:picLocks noChangeAspect="1"/>
          </p:cNvPicPr>
          <p:nvPr/>
        </p:nvPicPr>
        <p:blipFill>
          <a:blip r:embed="rId3"/>
          <a:stretch>
            <a:fillRect/>
          </a:stretch>
        </p:blipFill>
        <p:spPr>
          <a:xfrm>
            <a:off x="612354" y="1484784"/>
            <a:ext cx="7704856" cy="4536504"/>
          </a:xfrm>
          <a:prstGeom prst="rect">
            <a:avLst/>
          </a:prstGeom>
        </p:spPr>
      </p:pic>
      <p:sp>
        <p:nvSpPr>
          <p:cNvPr id="4" name="Textfeld 3">
            <a:extLst>
              <a:ext uri="{FF2B5EF4-FFF2-40B4-BE49-F238E27FC236}">
                <a16:creationId xmlns:a16="http://schemas.microsoft.com/office/drawing/2014/main" id="{E37D736A-2333-F86C-143B-605E2E67B396}"/>
              </a:ext>
            </a:extLst>
          </p:cNvPr>
          <p:cNvSpPr txBox="1"/>
          <p:nvPr/>
        </p:nvSpPr>
        <p:spPr>
          <a:xfrm>
            <a:off x="612354" y="6021288"/>
            <a:ext cx="8077083" cy="276999"/>
          </a:xfrm>
          <a:prstGeom prst="rect">
            <a:avLst/>
          </a:prstGeom>
          <a:noFill/>
        </p:spPr>
        <p:txBody>
          <a:bodyPr wrap="none" rtlCol="0">
            <a:spAutoFit/>
          </a:bodyPr>
          <a:lstStyle/>
          <a:p>
            <a:r>
              <a:rPr lang="de-AT" sz="1200" i="1" dirty="0">
                <a:latin typeface="Calibri" panose="020F0502020204030204" pitchFamily="34" charset="0"/>
                <a:ea typeface="Calibri" panose="020F0502020204030204" pitchFamily="34" charset="0"/>
                <a:cs typeface="Calibri" panose="020F0502020204030204" pitchFamily="34" charset="0"/>
              </a:rPr>
              <a:t>Source: </a:t>
            </a:r>
            <a:r>
              <a:rPr lang="de-DE" sz="1200" i="1" u="none" strike="noStrike" baseline="0" dirty="0">
                <a:latin typeface="Calibri" panose="020F0502020204030204" pitchFamily="34" charset="0"/>
                <a:ea typeface="Calibri" panose="020F0502020204030204" pitchFamily="34" charset="0"/>
                <a:cs typeface="Calibri" panose="020F0502020204030204" pitchFamily="34" charset="0"/>
              </a:rPr>
              <a:t>Gender-</a:t>
            </a:r>
            <a:r>
              <a:rPr lang="de-DE" sz="1200" i="1" u="none" strike="noStrike" baseline="0" dirty="0" err="1">
                <a:latin typeface="Calibri" panose="020F0502020204030204" pitchFamily="34" charset="0"/>
                <a:ea typeface="Calibri" panose="020F0502020204030204" pitchFamily="34" charset="0"/>
                <a:cs typeface="Calibri" panose="020F0502020204030204" pitchFamily="34" charset="0"/>
              </a:rPr>
              <a:t>Statistics</a:t>
            </a:r>
            <a:r>
              <a:rPr lang="de-DE" sz="1200" i="1" u="none" strike="noStrike" baseline="0" dirty="0">
                <a:latin typeface="Calibri" panose="020F0502020204030204" pitchFamily="34" charset="0"/>
                <a:ea typeface="Calibri" panose="020F0502020204030204" pitchFamily="34" charset="0"/>
                <a:cs typeface="Calibri" panose="020F0502020204030204" pitchFamily="34" charset="0"/>
              </a:rPr>
              <a:t> (EIGE 2023). Differenz der Anteile von Frauen und Männern in der Gesamtbevölkerung ab 18 Jahren</a:t>
            </a:r>
            <a:endParaRPr lang="de-AT" sz="1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480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16"/>
          <p:cNvSpPr txBox="1">
            <a:spLocks noChangeArrowheads="1"/>
          </p:cNvSpPr>
          <p:nvPr/>
        </p:nvSpPr>
        <p:spPr bwMode="auto">
          <a:xfrm>
            <a:off x="321161" y="6041407"/>
            <a:ext cx="8352928" cy="553998"/>
          </a:xfrm>
          <a:prstGeom prst="rect">
            <a:avLst/>
          </a:prstGeom>
          <a:noFill/>
          <a:ln w="9525">
            <a:noFill/>
            <a:miter lim="800000"/>
            <a:headEnd/>
            <a:tailEnd/>
          </a:ln>
        </p:spPr>
        <p:txBody>
          <a:bodyPr wrap="square">
            <a:spAutoFit/>
          </a:bodyPr>
          <a:lstStyle/>
          <a:p>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Sources: Dörfler (2019), Ekberg, Eriksson &amp; </a:t>
            </a:r>
            <a:r>
              <a:rPr lang="en-GB" sz="1000" i="0" dirty="0" err="1">
                <a:effectLst/>
                <a:latin typeface="Calibri" panose="020F0502020204030204" pitchFamily="34" charset="0"/>
                <a:ea typeface="Times New Roman" panose="02020603050405020304" pitchFamily="18" charset="0"/>
                <a:cs typeface="Times New Roman" panose="02020603050405020304" pitchFamily="18" charset="0"/>
              </a:rPr>
              <a:t>Friebel</a:t>
            </a:r>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 2005, </a:t>
            </a:r>
            <a:r>
              <a:rPr lang="en-GB" sz="1000" i="0" dirty="0" err="1">
                <a:effectLst/>
                <a:latin typeface="Calibri" panose="020F0502020204030204" pitchFamily="34" charset="0"/>
                <a:ea typeface="Times New Roman" panose="02020603050405020304" pitchFamily="18" charset="0"/>
                <a:cs typeface="Times New Roman" panose="02020603050405020304" pitchFamily="18" charset="0"/>
              </a:rPr>
              <a:t>Ellingsaeter</a:t>
            </a:r>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 (2012), </a:t>
            </a:r>
            <a:r>
              <a:rPr lang="en-GB" sz="1000" i="0" dirty="0" err="1">
                <a:effectLst/>
                <a:latin typeface="Calibri" panose="020F0502020204030204" pitchFamily="34" charset="0"/>
                <a:ea typeface="Times New Roman" panose="02020603050405020304" pitchFamily="18" charset="0"/>
                <a:cs typeface="Times New Roman" panose="02020603050405020304" pitchFamily="18" charset="0"/>
              </a:rPr>
              <a:t>Ellingsaeter</a:t>
            </a:r>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 &amp; </a:t>
            </a:r>
            <a:r>
              <a:rPr lang="en-GB" sz="1000" i="0" dirty="0" err="1">
                <a:effectLst/>
                <a:latin typeface="Calibri" panose="020F0502020204030204" pitchFamily="34" charset="0"/>
                <a:ea typeface="Times New Roman" panose="02020603050405020304" pitchFamily="18" charset="0"/>
                <a:cs typeface="Times New Roman" panose="02020603050405020304" pitchFamily="18" charset="0"/>
              </a:rPr>
              <a:t>Leira</a:t>
            </a:r>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 (2007), Martin-</a:t>
            </a:r>
            <a:r>
              <a:rPr lang="en-GB" sz="1000" i="0" dirty="0" err="1">
                <a:effectLst/>
                <a:latin typeface="Calibri" panose="020F0502020204030204" pitchFamily="34" charset="0"/>
                <a:ea typeface="Times New Roman" panose="02020603050405020304" pitchFamily="18" charset="0"/>
                <a:cs typeface="Times New Roman" panose="02020603050405020304" pitchFamily="18" charset="0"/>
              </a:rPr>
              <a:t>Korpi</a:t>
            </a:r>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 (2007), retrieved from </a:t>
            </a:r>
            <a:r>
              <a:rPr lang="en-GB" sz="1000" i="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http://oif-fpdb.oif.univie.ac.at/Login</a:t>
            </a:r>
            <a:r>
              <a:rPr lang="en-GB" sz="1000" i="0" dirty="0">
                <a:effectLst/>
                <a:latin typeface="Calibri" panose="020F0502020204030204" pitchFamily="34" charset="0"/>
                <a:ea typeface="Times New Roman" panose="02020603050405020304" pitchFamily="18" charset="0"/>
                <a:cs typeface="Times New Roman" panose="02020603050405020304" pitchFamily="18" charset="0"/>
              </a:rPr>
              <a:t>; https://www.leavenetwork.org/annual-review-reports/country-reports/. </a:t>
            </a:r>
            <a:endParaRPr lang="de-AT" sz="1000" i="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1000" dirty="0">
              <a:latin typeface="Arial" charset="0"/>
            </a:endParaRPr>
          </a:p>
        </p:txBody>
      </p:sp>
      <p:sp>
        <p:nvSpPr>
          <p:cNvPr id="14" name="Titel 4"/>
          <p:cNvSpPr>
            <a:spLocks noGrp="1"/>
          </p:cNvSpPr>
          <p:nvPr>
            <p:ph type="title"/>
          </p:nvPr>
        </p:nvSpPr>
        <p:spPr>
          <a:xfrm>
            <a:off x="312867" y="843355"/>
            <a:ext cx="8771534" cy="360000"/>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Analysing the development of parental leave regulations, Austria and Sweden, 1990–2023</a:t>
            </a:r>
            <a:endParaRPr lang="de-AT" dirty="0"/>
          </a:p>
        </p:txBody>
      </p:sp>
      <p:pic>
        <p:nvPicPr>
          <p:cNvPr id="3" name="Grafik 2">
            <a:extLst>
              <a:ext uri="{FF2B5EF4-FFF2-40B4-BE49-F238E27FC236}">
                <a16:creationId xmlns:a16="http://schemas.microsoft.com/office/drawing/2014/main" id="{FEA943AE-DBAC-3BBB-0111-60053C6C1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0916" y="-2882673"/>
            <a:ext cx="5466005" cy="1368468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74054" y="1212038"/>
            <a:ext cx="8231188" cy="360000"/>
          </a:xfrm>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Cultural approach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Q 1: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All in all, family life suffers when the woman has a full-time job.</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br>
              <a:rPr lang="de-AT" sz="20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pic>
        <p:nvPicPr>
          <p:cNvPr id="3" name="Grafik 2">
            <a:extLst>
              <a:ext uri="{FF2B5EF4-FFF2-40B4-BE49-F238E27FC236}">
                <a16:creationId xmlns:a16="http://schemas.microsoft.com/office/drawing/2014/main" id="{C0E416C7-BF0E-A30F-9A12-821A2A30F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54" y="1611181"/>
            <a:ext cx="7439100" cy="4190964"/>
          </a:xfrm>
          <a:prstGeom prst="rect">
            <a:avLst/>
          </a:prstGeom>
        </p:spPr>
      </p:pic>
      <p:sp>
        <p:nvSpPr>
          <p:cNvPr id="4" name="Textfeld 3">
            <a:extLst>
              <a:ext uri="{FF2B5EF4-FFF2-40B4-BE49-F238E27FC236}">
                <a16:creationId xmlns:a16="http://schemas.microsoft.com/office/drawing/2014/main" id="{D8947410-202C-178A-8844-B39C13592365}"/>
              </a:ext>
            </a:extLst>
          </p:cNvPr>
          <p:cNvSpPr txBox="1"/>
          <p:nvPr/>
        </p:nvSpPr>
        <p:spPr>
          <a:xfrm>
            <a:off x="252314" y="6021288"/>
            <a:ext cx="5767926" cy="430887"/>
          </a:xfrm>
          <a:prstGeom prst="rect">
            <a:avLst/>
          </a:prstGeom>
          <a:noFill/>
        </p:spPr>
        <p:txBody>
          <a:bodyPr wrap="none" rtlCol="0">
            <a:spAutoFit/>
          </a:bodyPr>
          <a:lstStyle/>
          <a:p>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European Value Survey 2017; International Social Survey Programme 1994,2002,2012</a:t>
            </a:r>
            <a:endParaRPr lang="de-A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774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600218" y="1472683"/>
            <a:ext cx="6986213" cy="830997"/>
          </a:xfrm>
          <a:prstGeom prst="rect">
            <a:avLst/>
          </a:prstGeom>
          <a:noFill/>
          <a:ln w="9525">
            <a:noFill/>
            <a:miter lim="800000"/>
            <a:headEnd/>
            <a:tailEnd/>
          </a:ln>
        </p:spPr>
        <p:txBody>
          <a:bodyPr>
            <a:spAutoFit/>
          </a:bodyPr>
          <a:lstStyle/>
          <a:p>
            <a:endParaRPr lang="de-AT" b="1" dirty="0">
              <a:latin typeface="Arial" charset="0"/>
            </a:endParaRPr>
          </a:p>
          <a:p>
            <a:r>
              <a:rPr lang="de-AT" b="1" dirty="0" err="1">
                <a:latin typeface="Arial" charset="0"/>
              </a:rPr>
              <a:t>Thank</a:t>
            </a:r>
            <a:r>
              <a:rPr lang="de-AT" b="1" dirty="0">
                <a:latin typeface="Arial" charset="0"/>
              </a:rPr>
              <a:t> </a:t>
            </a:r>
            <a:r>
              <a:rPr lang="de-AT" b="1" dirty="0" err="1">
                <a:latin typeface="Arial" charset="0"/>
              </a:rPr>
              <a:t>you</a:t>
            </a:r>
            <a:r>
              <a:rPr lang="de-AT" b="1" dirty="0">
                <a:latin typeface="Arial" charset="0"/>
              </a:rPr>
              <a:t> </a:t>
            </a:r>
            <a:r>
              <a:rPr lang="de-AT" b="1" dirty="0" err="1">
                <a:latin typeface="Arial" charset="0"/>
              </a:rPr>
              <a:t>for</a:t>
            </a:r>
            <a:r>
              <a:rPr lang="de-AT" b="1" dirty="0">
                <a:latin typeface="Arial" charset="0"/>
              </a:rPr>
              <a:t> </a:t>
            </a:r>
            <a:r>
              <a:rPr lang="de-AT" b="1" dirty="0" err="1">
                <a:latin typeface="Arial" charset="0"/>
              </a:rPr>
              <a:t>your</a:t>
            </a:r>
            <a:r>
              <a:rPr lang="de-AT" b="1" dirty="0">
                <a:latin typeface="Arial" charset="0"/>
              </a:rPr>
              <a:t> </a:t>
            </a:r>
            <a:r>
              <a:rPr lang="de-AT" b="1" dirty="0" err="1">
                <a:latin typeface="Arial" charset="0"/>
              </a:rPr>
              <a:t>attention</a:t>
            </a:r>
            <a:r>
              <a:rPr lang="de-AT" b="1" dirty="0">
                <a:latin typeface="Arial" charset="0"/>
              </a:rPr>
              <a:t>!</a:t>
            </a:r>
          </a:p>
        </p:txBody>
      </p:sp>
      <p:sp>
        <p:nvSpPr>
          <p:cNvPr id="3" name="Text Box 14"/>
          <p:cNvSpPr txBox="1">
            <a:spLocks noChangeArrowheads="1"/>
          </p:cNvSpPr>
          <p:nvPr/>
        </p:nvSpPr>
        <p:spPr bwMode="auto">
          <a:xfrm>
            <a:off x="324322" y="2657377"/>
            <a:ext cx="7984504" cy="3170099"/>
          </a:xfrm>
          <a:prstGeom prst="rect">
            <a:avLst/>
          </a:prstGeom>
          <a:noFill/>
          <a:ln w="9525">
            <a:noFill/>
            <a:miter lim="800000"/>
            <a:headEnd/>
            <a:tailEnd/>
          </a:ln>
        </p:spPr>
        <p:txBody>
          <a:bodyPr wrap="square">
            <a:spAutoFit/>
          </a:bodyPr>
          <a:lstStyle/>
          <a:p>
            <a:endParaRPr lang="de-AT" sz="1400" i="1" dirty="0">
              <a:latin typeface="+mj-lt"/>
            </a:endParaRPr>
          </a:p>
          <a:p>
            <a:r>
              <a:rPr lang="de-AT" sz="1400" i="1" dirty="0">
                <a:latin typeface="+mj-lt"/>
              </a:rPr>
              <a:t>Further </a:t>
            </a:r>
            <a:r>
              <a:rPr lang="de-AT" sz="1400" i="1" dirty="0" err="1">
                <a:latin typeface="+mj-lt"/>
              </a:rPr>
              <a:t>reading</a:t>
            </a:r>
            <a:r>
              <a:rPr lang="de-AT" sz="1400" i="1" dirty="0">
                <a:latin typeface="+mj-lt"/>
              </a:rPr>
              <a:t>: </a:t>
            </a:r>
          </a:p>
          <a:p>
            <a:endParaRPr lang="de-AT" sz="1400" dirty="0">
              <a:latin typeface="+mj-lt"/>
            </a:endParaRPr>
          </a:p>
          <a:p>
            <a:r>
              <a:rPr lang="de-AT" sz="1400" dirty="0">
                <a:latin typeface="+mj-lt"/>
              </a:rPr>
              <a:t>Dörfler, Sonja  (2019): Elterliche Arbeitsteilung in Österreich und Schweden. </a:t>
            </a:r>
            <a:r>
              <a:rPr lang="de-DE" sz="1400" b="0" i="0" dirty="0">
                <a:solidFill>
                  <a:srgbClr val="333333"/>
                </a:solidFill>
                <a:effectLst/>
                <a:highlight>
                  <a:srgbClr val="FFFFFF"/>
                </a:highlight>
                <a:latin typeface="+mj-lt"/>
              </a:rPr>
              <a:t>Die Entwicklung institutioneller und kultureller Rahmenbedingungen von 1990 bis heute. Wiesbaden: Springer VS. </a:t>
            </a:r>
            <a:endParaRPr lang="de-AT" sz="1400" b="0" i="0" dirty="0">
              <a:solidFill>
                <a:srgbClr val="333333"/>
              </a:solidFill>
              <a:effectLst/>
              <a:highlight>
                <a:srgbClr val="FFFFFF"/>
              </a:highlight>
              <a:latin typeface="+mj-lt"/>
            </a:endParaRPr>
          </a:p>
          <a:p>
            <a:endParaRPr lang="de-AT" sz="1400" dirty="0">
              <a:solidFill>
                <a:srgbClr val="333333"/>
              </a:solidFill>
              <a:highlight>
                <a:srgbClr val="FFFFFF"/>
              </a:highlight>
              <a:latin typeface="+mj-lt"/>
            </a:endParaRPr>
          </a:p>
          <a:p>
            <a:r>
              <a:rPr lang="de-AT" sz="1400" dirty="0">
                <a:solidFill>
                  <a:srgbClr val="333333"/>
                </a:solidFill>
                <a:highlight>
                  <a:srgbClr val="FFFFFF"/>
                </a:highlight>
                <a:latin typeface="+mj-lt"/>
              </a:rPr>
              <a:t>Saxonberg, Steven (2013): </a:t>
            </a:r>
            <a:r>
              <a:rPr lang="en-US" sz="1400" dirty="0">
                <a:solidFill>
                  <a:srgbClr val="333333"/>
                </a:solidFill>
                <a:highlight>
                  <a:srgbClr val="FFFFFF"/>
                </a:highlight>
                <a:latin typeface="+mj-lt"/>
              </a:rPr>
              <a:t>From </a:t>
            </a:r>
            <a:r>
              <a:rPr lang="en-US" sz="1400" dirty="0" err="1">
                <a:solidFill>
                  <a:srgbClr val="333333"/>
                </a:solidFill>
                <a:highlight>
                  <a:srgbClr val="FFFFFF"/>
                </a:highlight>
                <a:latin typeface="+mj-lt"/>
              </a:rPr>
              <a:t>Defamilialization</a:t>
            </a:r>
            <a:r>
              <a:rPr lang="en-US" sz="1400" dirty="0">
                <a:solidFill>
                  <a:srgbClr val="333333"/>
                </a:solidFill>
                <a:highlight>
                  <a:srgbClr val="FFFFFF"/>
                </a:highlight>
                <a:latin typeface="+mj-lt"/>
              </a:rPr>
              <a:t> to </a:t>
            </a:r>
            <a:r>
              <a:rPr lang="en-US" sz="1400" dirty="0" err="1">
                <a:solidFill>
                  <a:srgbClr val="333333"/>
                </a:solidFill>
                <a:highlight>
                  <a:srgbClr val="FFFFFF"/>
                </a:highlight>
                <a:latin typeface="+mj-lt"/>
              </a:rPr>
              <a:t>Degenderization</a:t>
            </a:r>
            <a:r>
              <a:rPr lang="en-US" sz="1400" dirty="0">
                <a:solidFill>
                  <a:srgbClr val="333333"/>
                </a:solidFill>
                <a:highlight>
                  <a:srgbClr val="FFFFFF"/>
                </a:highlight>
                <a:latin typeface="+mj-lt"/>
              </a:rPr>
              <a:t>: Toward a New Welfare Typology. Social Policy &amp; Administration, 47(1), 26–48. </a:t>
            </a:r>
            <a:endParaRPr lang="de-AT" sz="1600" dirty="0">
              <a:latin typeface="Arial" charset="0"/>
            </a:endParaRPr>
          </a:p>
          <a:p>
            <a:endParaRPr lang="de-AT" sz="1600" dirty="0">
              <a:latin typeface="Arial" charset="0"/>
            </a:endParaRPr>
          </a:p>
          <a:p>
            <a:endParaRPr lang="de-AT" sz="1600" dirty="0">
              <a:latin typeface="Arial" charset="0"/>
            </a:endParaRPr>
          </a:p>
          <a:p>
            <a:r>
              <a:rPr lang="de-AT" sz="1400" dirty="0">
                <a:latin typeface="Calibri" panose="020F0502020204030204" pitchFamily="34" charset="0"/>
                <a:ea typeface="Calibri" panose="020F0502020204030204" pitchFamily="34" charset="0"/>
                <a:cs typeface="Calibri" panose="020F0502020204030204" pitchFamily="34" charset="0"/>
              </a:rPr>
              <a:t>Contact: </a:t>
            </a:r>
          </a:p>
          <a:p>
            <a:r>
              <a:rPr lang="de-AT" sz="1400" dirty="0">
                <a:latin typeface="Calibri" panose="020F0502020204030204" pitchFamily="34" charset="0"/>
                <a:ea typeface="Calibri" panose="020F0502020204030204" pitchFamily="34" charset="0"/>
                <a:cs typeface="Calibri" panose="020F0502020204030204" pitchFamily="34" charset="0"/>
              </a:rPr>
              <a:t>Dr. Sonja Dörfler-Bolt </a:t>
            </a:r>
          </a:p>
          <a:p>
            <a:r>
              <a:rPr lang="de-AT" sz="1400" dirty="0">
                <a:latin typeface="Calibri" panose="020F0502020204030204" pitchFamily="34" charset="0"/>
                <a:ea typeface="Calibri" panose="020F0502020204030204" pitchFamily="34" charset="0"/>
                <a:cs typeface="Calibri" panose="020F0502020204030204" pitchFamily="34" charset="0"/>
              </a:rPr>
              <a:t>Tel: +43(0)1 4277 48904</a:t>
            </a:r>
            <a:endParaRPr lang="de-AT" sz="1400" dirty="0">
              <a:solidFill>
                <a:srgbClr val="B30027"/>
              </a:solidFill>
              <a:latin typeface="Calibri" panose="020F0502020204030204" pitchFamily="34" charset="0"/>
              <a:ea typeface="Calibri" panose="020F0502020204030204" pitchFamily="34" charset="0"/>
              <a:cs typeface="Calibri" panose="020F0502020204030204" pitchFamily="34" charset="0"/>
            </a:endParaRPr>
          </a:p>
          <a:p>
            <a:r>
              <a:rPr lang="de-AT" sz="1400" dirty="0">
                <a:latin typeface="Calibri" panose="020F0502020204030204" pitchFamily="34" charset="0"/>
                <a:ea typeface="Calibri" panose="020F0502020204030204" pitchFamily="34" charset="0"/>
                <a:cs typeface="Calibri" panose="020F0502020204030204" pitchFamily="34" charset="0"/>
              </a:rPr>
              <a:t>E-Mail: sonja.doerfler-bolt@oif.ac.at</a:t>
            </a:r>
          </a:p>
        </p:txBody>
      </p:sp>
      <p:pic>
        <p:nvPicPr>
          <p:cNvPr id="9" name="Grafik 8" descr="People sitting in field">
            <a:extLst>
              <a:ext uri="{FF2B5EF4-FFF2-40B4-BE49-F238E27FC236}">
                <a16:creationId xmlns:a16="http://schemas.microsoft.com/office/drawing/2014/main" id="{FA302FC1-DCB5-A6BE-18C3-B9161C770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083" y="1268760"/>
            <a:ext cx="2804695" cy="1872036"/>
          </a:xfrm>
          <a:prstGeom prst="rect">
            <a:avLst/>
          </a:prstGeom>
        </p:spPr>
      </p:pic>
    </p:spTree>
  </p:cSld>
  <p:clrMapOvr>
    <a:masterClrMapping/>
  </p:clrMapOvr>
</p:sld>
</file>

<file path=ppt/theme/theme1.xml><?xml version="1.0" encoding="utf-8"?>
<a:theme xmlns:a="http://schemas.openxmlformats.org/drawingml/2006/main" name="ppt Master Präsentation">
  <a:themeElements>
    <a:clrScheme name="ppt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 Master">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for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1333</Words>
  <Application>Microsoft Macintosh PowerPoint</Application>
  <PresentationFormat>Benutzerdefiniert</PresentationFormat>
  <Paragraphs>39</Paragraphs>
  <Slides>5</Slides>
  <Notes>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vt:i4>
      </vt:variant>
    </vt:vector>
  </HeadingPairs>
  <TitlesOfParts>
    <vt:vector size="12" baseType="lpstr">
      <vt:lpstr>Arial</vt:lpstr>
      <vt:lpstr>Calibri</vt:lpstr>
      <vt:lpstr>Cambria Math</vt:lpstr>
      <vt:lpstr>Roboto</vt:lpstr>
      <vt:lpstr>Times New Roman</vt:lpstr>
      <vt:lpstr>ppt Master Präsentation</vt:lpstr>
      <vt:lpstr>Titelforlie</vt:lpstr>
      <vt:lpstr>PowerPoint-Präsentation</vt:lpstr>
      <vt:lpstr>Gender Gap in different activities, in Austria, Sweden and average of the EU-27, 2022 und 2013</vt:lpstr>
      <vt:lpstr>Analysing the development of parental leave regulations, Austria and Sweden, 1990–2023</vt:lpstr>
      <vt:lpstr>Cultural approach  Q 1: All in all, family life suffers when the woman has a full-time job.  </vt:lpstr>
      <vt:lpstr>PowerPoint-Präsentation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Isabella Hranek</dc:creator>
  <cp:lastModifiedBy>StudentIn</cp:lastModifiedBy>
  <cp:revision>145</cp:revision>
  <dcterms:created xsi:type="dcterms:W3CDTF">2010-06-14T14:08:25Z</dcterms:created>
  <dcterms:modified xsi:type="dcterms:W3CDTF">2024-05-07T07:49:11Z</dcterms:modified>
</cp:coreProperties>
</file>