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33"/>
  </p:notesMasterIdLst>
  <p:handoutMasterIdLst>
    <p:handoutMasterId r:id="rId34"/>
  </p:handoutMasterIdLst>
  <p:sldIdLst>
    <p:sldId id="258" r:id="rId3"/>
    <p:sldId id="268" r:id="rId4"/>
    <p:sldId id="290" r:id="rId5"/>
    <p:sldId id="287" r:id="rId6"/>
    <p:sldId id="264" r:id="rId7"/>
    <p:sldId id="263" r:id="rId8"/>
    <p:sldId id="288" r:id="rId9"/>
    <p:sldId id="274" r:id="rId10"/>
    <p:sldId id="289" r:id="rId11"/>
    <p:sldId id="278" r:id="rId12"/>
    <p:sldId id="279" r:id="rId13"/>
    <p:sldId id="281" r:id="rId14"/>
    <p:sldId id="272" r:id="rId15"/>
    <p:sldId id="291" r:id="rId16"/>
    <p:sldId id="292" r:id="rId17"/>
    <p:sldId id="267" r:id="rId18"/>
    <p:sldId id="269" r:id="rId19"/>
    <p:sldId id="275" r:id="rId20"/>
    <p:sldId id="277" r:id="rId21"/>
    <p:sldId id="284" r:id="rId22"/>
    <p:sldId id="280" r:id="rId23"/>
    <p:sldId id="285" r:id="rId24"/>
    <p:sldId id="286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5143500" type="screen16x9"/>
  <p:notesSz cx="6797675" cy="9928225"/>
  <p:defaultTextStyle>
    <a:defPPr>
      <a:defRPr lang="de-D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41"/>
    <a:srgbClr val="6C8486"/>
    <a:srgbClr val="757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howGuides="1">
      <p:cViewPr varScale="1">
        <p:scale>
          <a:sx n="98" d="100"/>
          <a:sy n="98" d="100"/>
        </p:scale>
        <p:origin x="7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87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011E-937A-458F-BA51-86200EF3214A}" type="datetimeFigureOut">
              <a:rPr lang="de-AT" smtClean="0"/>
              <a:t>03.04.2023</a:t>
            </a:fld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672C-93BA-476E-8A08-EB44534243A1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57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F6AB-C971-47E8-8176-4E1B312A6255}" type="datetimeFigureOut">
              <a:rPr lang="de-AT" smtClean="0"/>
              <a:t>03.04.2023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898525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59868"/>
            <a:ext cx="5438140" cy="4323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18FA-237F-456A-AB23-7D58E58469D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75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383798"/>
            <a:ext cx="6840000" cy="162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291830"/>
            <a:ext cx="6840000" cy="108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accent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Dr. </a:t>
            </a:r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br>
              <a:rPr lang="en-US" dirty="0"/>
            </a:b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Studien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Januar</a:t>
            </a:r>
            <a:r>
              <a:rPr lang="en-US" dirty="0"/>
              <a:t> 1901</a:t>
            </a:r>
            <a:endParaRPr lang="de-A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98BB3-B41D-4010-A9B1-F7C0852FD7D5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11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AE95-10A3-4151-9C81-682C944D62F0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93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1080000"/>
            <a:ext cx="6840000" cy="270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00000"/>
              </a:lnSpc>
              <a:defRPr sz="4200" baseline="0"/>
            </a:lvl1pPr>
          </a:lstStyle>
          <a:p>
            <a:r>
              <a:rPr lang="en-US" dirty="0"/>
              <a:t>Click to add chapter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E38FE-2AC0-4A74-A9A9-47239A67A030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52000" y="3780000"/>
            <a:ext cx="6840000" cy="5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defRPr sz="1700" baseline="0">
                <a:solidFill>
                  <a:schemeClr val="accent1"/>
                </a:solidFill>
              </a:defRPr>
            </a:lvl1pPr>
            <a:lvl2pPr marL="863902" indent="-395955">
              <a:spcBef>
                <a:spcPts val="0"/>
              </a:spcBef>
              <a:defRPr/>
            </a:lvl2pPr>
            <a:lvl3pPr marL="1223861" indent="-359959">
              <a:spcBef>
                <a:spcPts val="0"/>
              </a:spcBef>
              <a:defRPr sz="2000"/>
            </a:lvl3pPr>
            <a:lvl4pPr marL="1569422" indent="-323963">
              <a:spcBef>
                <a:spcPts val="32"/>
              </a:spcBef>
              <a:defRPr/>
            </a:lvl4pPr>
            <a:lvl5pPr marL="1853789" indent="-287967">
              <a:defRPr/>
            </a:lvl5pPr>
          </a:lstStyle>
          <a:p>
            <a:pPr lvl="0"/>
            <a:r>
              <a:rPr lang="en-US" dirty="0"/>
              <a:t>Click to add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5659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9701-2ABD-4E17-82C6-6CD1ED9A6AB7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566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Titl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00" y="810000"/>
            <a:ext cx="6840000" cy="3780000"/>
          </a:xfrm>
        </p:spPr>
        <p:txBody>
          <a:bodyPr lIns="0" tIns="0" rIns="0" bIns="0" anchor="ctr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8258-7973-4ECE-B2D7-322D4874ED57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32960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Media with Caption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2000" y="4185000"/>
            <a:ext cx="363600" cy="864000"/>
          </a:xfrm>
        </p:spPr>
        <p:txBody>
          <a:bodyPr vert="vert270"/>
          <a:lstStyle/>
          <a:p>
            <a:fld id="{566302F8-CCDA-45B9-ADA1-286C5E9C0C68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2000" y="1491630"/>
            <a:ext cx="363600" cy="2434170"/>
          </a:xfrm>
        </p:spPr>
        <p:txBody>
          <a:bodyPr vert="vert270"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000" y="810000"/>
            <a:ext cx="363600" cy="411600"/>
          </a:xfrm>
        </p:spPr>
        <p:txBody>
          <a:bodyPr vert="vert270"/>
          <a:lstStyle/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media caption or media title</a:t>
            </a:r>
            <a:endParaRPr lang="de-AT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152000" y="1755000"/>
            <a:ext cx="6840000" cy="2848500"/>
          </a:xfrm>
        </p:spPr>
        <p:txBody>
          <a:bodyPr lIns="0" tIns="503943">
            <a:no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icon to add chart or other media</a:t>
            </a:r>
            <a:br>
              <a:rPr lang="en-US" dirty="0"/>
            </a:br>
            <a:r>
              <a:rPr lang="en-US" dirty="0"/>
              <a:t>↘↓↙</a:t>
            </a:r>
            <a:endParaRPr lang="de-AT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2000" y="4860000"/>
            <a:ext cx="68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aseline="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/>
              <a:t>Click to add source (“</a:t>
            </a:r>
            <a:r>
              <a:rPr lang="en-US" dirty="0" err="1"/>
              <a:t>Quelle</a:t>
            </a:r>
            <a:r>
              <a:rPr lang="en-US" dirty="0"/>
              <a:t>: …”) or other media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47566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11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7EBD0-5699-4D98-99D8-F3E95E5D1B60}" type="datetime4">
              <a:rPr lang="de-AT" smtClean="0"/>
              <a:pPr/>
              <a:t>3. April 2023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7218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 Slid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49EF0-6ECD-4CB6-BAFC-23735B284482}" type="datetime4">
              <a:rPr lang="de-AT" smtClean="0"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465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4D2434-EB53-4268-AFC0-8E37DE8D96D5}" type="datetime4">
              <a:rPr lang="de-AT" smtClean="0"/>
              <a:pPr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94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</p:sldLayoutIdLst>
  <p:hf sldNum="0" hdr="0" ftr="0" dt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05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00" y="810000"/>
            <a:ext cx="6840000" cy="857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0" y="1890000"/>
            <a:ext cx="6840000" cy="27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69D105-087E-439D-AAC7-604309253340}" type="datetime4">
              <a:rPr lang="de-AT" smtClean="0"/>
              <a:pPr/>
              <a:t>3. April 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46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700" r:id="rId4"/>
    <p:sldLayoutId id="2147483685" r:id="rId5"/>
    <p:sldLayoutId id="2147483696" r:id="rId6"/>
  </p:sldLayoutIdLst>
  <p:hf sldNum="0" hdr="0" ftr="0" dt="0"/>
  <p:txStyles>
    <p:titleStyle>
      <a:lvl1pPr algn="ctr" defTabSz="914296" rtl="0" eaLnBrk="1" latinLnBrk="0" hangingPunct="1">
        <a:lnSpc>
          <a:spcPct val="100000"/>
        </a:lnSpc>
        <a:spcBef>
          <a:spcPct val="0"/>
        </a:spcBef>
        <a:buNone/>
        <a:defRPr sz="35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080000"/>
            <a:ext cx="8424936" cy="2700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b="1" dirty="0"/>
              <a:t>Psychisches Wohlbefinden, Pandemie und soziale Situation – aktuelle Ergebnisse der „So geht’s uns heute“-Befragung </a:t>
            </a:r>
            <a:br>
              <a:rPr lang="de-DE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52000" y="4587974"/>
            <a:ext cx="6840000" cy="283500"/>
          </a:xfrm>
        </p:spPr>
        <p:txBody>
          <a:bodyPr>
            <a:normAutofit/>
          </a:bodyPr>
          <a:lstStyle/>
          <a:p>
            <a:r>
              <a:rPr lang="en-US" dirty="0" err="1"/>
              <a:t>Mediengespräch</a:t>
            </a:r>
            <a:r>
              <a:rPr lang="en-US" dirty="0"/>
              <a:t> </a:t>
            </a:r>
            <a:r>
              <a:rPr lang="en-US" dirty="0" err="1"/>
              <a:t>psychische</a:t>
            </a:r>
            <a:r>
              <a:rPr lang="en-US" dirty="0"/>
              <a:t> Gesundheit, 04.04.2023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16215-D615-BCE0-E7B1-6E7F0020FE12}"/>
              </a:ext>
            </a:extLst>
          </p:cNvPr>
          <p:cNvSpPr txBox="1"/>
          <p:nvPr/>
        </p:nvSpPr>
        <p:spPr>
          <a:xfrm>
            <a:off x="1736213" y="3300862"/>
            <a:ext cx="567157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9B2341"/>
                </a:solidFill>
              </a:rPr>
              <a:t>Monika Mühlböck, IHS &amp; Universität Wien</a:t>
            </a:r>
            <a:endParaRPr lang="en-US" sz="2400" dirty="0">
              <a:solidFill>
                <a:srgbClr val="9B2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Negative Auswirkungen der Pandemie auf die psychische Gesundheit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2" name="Picture" descr="Balkendiagramm zu den negativen Auswirkungen der Covid-19 Pandemie auf die psychische Gesundheit nach vulnerablen Gruppen. Wesentliche Werte wie im Text beschrieben.">
            <a:extLst>
              <a:ext uri="{FF2B5EF4-FFF2-40B4-BE49-F238E27FC236}">
                <a16:creationId xmlns:a16="http://schemas.microsoft.com/office/drawing/2014/main" id="{73D574AB-E99B-3298-2C90-DE99036E5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5496" y="1711630"/>
            <a:ext cx="5450400" cy="338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847C40E-AF77-82F0-1AF8-9E184E0B5635}"/>
              </a:ext>
            </a:extLst>
          </p:cNvPr>
          <p:cNvSpPr/>
          <p:nvPr/>
        </p:nvSpPr>
        <p:spPr>
          <a:xfrm>
            <a:off x="107504" y="1753887"/>
            <a:ext cx="4896544" cy="5727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7B541F-6CFD-EBBD-E826-87A9A06B1A09}"/>
              </a:ext>
            </a:extLst>
          </p:cNvPr>
          <p:cNvSpPr txBox="1"/>
          <p:nvPr/>
        </p:nvSpPr>
        <p:spPr>
          <a:xfrm>
            <a:off x="5877914" y="2919279"/>
            <a:ext cx="31585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9B2341"/>
              </a:buClr>
            </a:pPr>
            <a:r>
              <a:rPr lang="de-AT" dirty="0">
                <a:sym typeface="Wingdings" panose="05000000000000000000" pitchFamily="2" charset="2"/>
              </a:rPr>
              <a:t>Wirtschaftlich vulnerable Gruppen verstärkt betroffen</a:t>
            </a:r>
            <a:endParaRPr lang="en-US" dirty="0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464743F3-19C3-8419-4F95-920C583B357C}"/>
              </a:ext>
            </a:extLst>
          </p:cNvPr>
          <p:cNvSpPr/>
          <p:nvPr/>
        </p:nvSpPr>
        <p:spPr>
          <a:xfrm>
            <a:off x="5292080" y="2326643"/>
            <a:ext cx="265824" cy="183160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819DAB-8AB3-0E20-E117-6617D7658DE4}"/>
              </a:ext>
            </a:extLst>
          </p:cNvPr>
          <p:cNvSpPr txBox="1"/>
          <p:nvPr/>
        </p:nvSpPr>
        <p:spPr>
          <a:xfrm>
            <a:off x="5880832" y="4155926"/>
            <a:ext cx="322767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„Hatte die Covid-19 Pandemie in den letzten zwölf Monaten Auswirkungen auf Ihre psychische Gesundheit?“ – Ja, nur negative Auswirkungen. N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2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Auftreten negativer Gefühle 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3" name="Picture" descr="Balkendiagramm zu oft oder immer negative Gefühle wie Traurigkeit, Verzweiflung, Angst oder Depression nach vulnerablen Gruppen. Wesentliche Werte wie im Text beschrieben.">
            <a:extLst>
              <a:ext uri="{FF2B5EF4-FFF2-40B4-BE49-F238E27FC236}">
                <a16:creationId xmlns:a16="http://schemas.microsoft.com/office/drawing/2014/main" id="{EC346EFF-0E04-7116-72AE-90E54AFFA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1635646"/>
            <a:ext cx="5652120" cy="34563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4F281DB1-7E49-5226-E328-B73DEE8DA37F}"/>
              </a:ext>
            </a:extLst>
          </p:cNvPr>
          <p:cNvSpPr/>
          <p:nvPr/>
        </p:nvSpPr>
        <p:spPr>
          <a:xfrm>
            <a:off x="5292080" y="2326643"/>
            <a:ext cx="265824" cy="183160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C95B88-0BAF-CE82-24CE-762F23EEB9AC}"/>
              </a:ext>
            </a:extLst>
          </p:cNvPr>
          <p:cNvSpPr txBox="1"/>
          <p:nvPr/>
        </p:nvSpPr>
        <p:spPr>
          <a:xfrm>
            <a:off x="5880832" y="4158248"/>
            <a:ext cx="32276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häufig haben Sie negative Gefühle wie Traurigkeit, Verzweiflung, Angst oder Depression?“ – oft oder immer. N = 3.206. Gewichtete Ergebnisse.</a:t>
            </a:r>
            <a:endParaRPr lang="en-US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2E6412-CE99-A11F-D319-1A3784FFBA44}"/>
              </a:ext>
            </a:extLst>
          </p:cNvPr>
          <p:cNvSpPr txBox="1"/>
          <p:nvPr/>
        </p:nvSpPr>
        <p:spPr>
          <a:xfrm>
            <a:off x="5877914" y="2919279"/>
            <a:ext cx="31585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9B2341"/>
              </a:buClr>
            </a:pPr>
            <a:r>
              <a:rPr lang="de-AT" dirty="0">
                <a:sym typeface="Wingdings" panose="05000000000000000000" pitchFamily="2" charset="2"/>
              </a:rPr>
              <a:t>Wirtschaftlich vulnerable Gruppen verstärkt betroffen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Hohe allgemeine Lebenszufriedenheit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3" name="Picture" descr="Liniendiagramm zu hoher allgemeiner Lebenszufriedenheit nach vulnerablen Gruppen. Wesentliche Werte wie im Text beschrieben.">
            <a:extLst>
              <a:ext uri="{FF2B5EF4-FFF2-40B4-BE49-F238E27FC236}">
                <a16:creationId xmlns:a16="http://schemas.microsoft.com/office/drawing/2014/main" id="{B46F737A-4B0A-6628-E554-BBC395A003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2096" y="1635646"/>
            <a:ext cx="5766048" cy="360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92D334AD-B49A-E0DA-70CF-757750EFF191}"/>
              </a:ext>
            </a:extLst>
          </p:cNvPr>
          <p:cNvSpPr/>
          <p:nvPr/>
        </p:nvSpPr>
        <p:spPr>
          <a:xfrm rot="19936860">
            <a:off x="6122593" y="2845434"/>
            <a:ext cx="3274558" cy="360040"/>
          </a:xfrm>
          <a:prstGeom prst="leftArrow">
            <a:avLst>
              <a:gd name="adj1" fmla="val 477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D7C0DB-70F4-F57C-B45D-67C8943E4901}"/>
              </a:ext>
            </a:extLst>
          </p:cNvPr>
          <p:cNvSpPr txBox="1"/>
          <p:nvPr/>
        </p:nvSpPr>
        <p:spPr>
          <a:xfrm>
            <a:off x="5868144" y="4158248"/>
            <a:ext cx="327585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zufrieden sind Sie mit Ihrem Leben insgesamt?“ – Antworten zwischen 8 und 10 auf der Skala von 0 = überhaupt nicht zufrieden bis 10 = vollkommen zufrieden. N (W1) = 3.531, N (W2) = 3.149, N (W3) = 3.120, N (W4)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56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Wichtigste Ergebnisse</a:t>
            </a:r>
            <a:endParaRPr lang="en-US" dirty="0">
              <a:solidFill>
                <a:srgbClr val="9B2341"/>
              </a:solidFill>
            </a:endParaRPr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26% der Befragten nahmen negative Auswirkungen der Covid-19 Pandemie auf ihre psychische Gesundheit wahr. </a:t>
            </a:r>
          </a:p>
          <a:p>
            <a:pPr marL="360363" indent="-3603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12% der Befragten gaben an, oft oder immer negative Gefühle wie Angst, Traurigkeit, Verzweiflung oder Depression zu verspüren.</a:t>
            </a:r>
          </a:p>
          <a:p>
            <a:pPr marL="360363" indent="-3603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Die allgemeine Lebenszufriedenheit hat sich im Beobachtungszeitraum verringert. Lag der Anteil der Befragten mit hoher allgemeiner Lebenszufriedenheit in der ersten Befragungswelle (viertes Quartal 2021) noch bei 59%, fiel er im dritten Quartal 2022 mit 53% deutlich geringer aus.</a:t>
            </a:r>
          </a:p>
          <a:p>
            <a:pPr marL="360363" indent="-3603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6103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Fazit</a:t>
            </a:r>
            <a:endParaRPr lang="en-US" dirty="0">
              <a:solidFill>
                <a:srgbClr val="9B2341"/>
              </a:solidFill>
            </a:endParaRPr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/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Wirtschaftlich vulnerable Gruppen (bspw. Arbeitslose) sind doppelt von den Krisen der letzten Jahre betroffen: finanziell &amp; psychisch</a:t>
            </a:r>
          </a:p>
          <a:p>
            <a:pPr marL="360363" indent="-3603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Kann Teufelskreislauf auslösen, da sich Faktoren gegenseitig verstärken</a:t>
            </a:r>
          </a:p>
        </p:txBody>
      </p:sp>
    </p:spTree>
    <p:extLst>
      <p:ext uri="{BB962C8B-B14F-4D97-AF65-F5344CB8AC3E}">
        <p14:creationId xmlns:p14="http://schemas.microsoft.com/office/powerpoint/2010/main" val="416866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Anhang 1: </a:t>
            </a:r>
          </a:p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Weitere Ergebnisse der „So geht‘s uns heute“-Befragung</a:t>
            </a:r>
            <a:endParaRPr lang="en-US" dirty="0">
              <a:solidFill>
                <a:srgbClr val="9B2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2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Einkommensveränderungen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2" name="Picture" descr="Balkendiagramm zur Veränderung des Haushaltseinkommens in den letzten zwölf Monaten. Das Haushaltseinkommen ist in den letzten zwölf Monaten viel weniger geworden / ein bisschen weniger geworden / gleich geblieben / ein bisschen mehr geworden / viel mehr geworden. Wesentliche Werte wie im Text beschrieben.">
            <a:extLst>
              <a:ext uri="{FF2B5EF4-FFF2-40B4-BE49-F238E27FC236}">
                <a16:creationId xmlns:a16="http://schemas.microsoft.com/office/drawing/2014/main" id="{A80DAF48-B09D-76C6-3724-74852A9E2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-108519" y="1491630"/>
            <a:ext cx="5797150" cy="360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DC14E3A-15A8-927B-C3B1-EB38CF6D02FC}"/>
              </a:ext>
            </a:extLst>
          </p:cNvPr>
          <p:cNvSpPr txBox="1"/>
          <p:nvPr/>
        </p:nvSpPr>
        <p:spPr>
          <a:xfrm>
            <a:off x="5796136" y="4011910"/>
            <a:ext cx="3347865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Quelle: STATISTIK AUSTRIA: „So geht’s uns heute“ 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Fragestellung: „Manche größere Ausgaben wie für Möbel, Auto oder Reisen sind nicht alltäglich. Planen Sie/Plant Ihr Haushalt in den kommenden zwölf Monaten für solche Dinge weniger oder mehr auszugeben als in den letzten zwölf Monaten?“. N (W1) = 3.019, N (W2) = 2.945, N (W3) = 2.920, N (W4) = 3.206. Gewichtete Ergebnisse.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2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9B2341"/>
                </a:solidFill>
              </a:rPr>
              <a:t>Schwierigkeiten, mit dem Einkommen auszukommen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2" name="Picture" descr="Liniendiagramm zu Schwierigkeiten, mit dem Haushaltseinkommen auszukommen nach vulnerablen Gruppen. Wesentliche Werte wie im Text beschrieben.">
            <a:extLst>
              <a:ext uri="{FF2B5EF4-FFF2-40B4-BE49-F238E27FC236}">
                <a16:creationId xmlns:a16="http://schemas.microsoft.com/office/drawing/2014/main" id="{71ABDB4B-B34F-E8D7-7FB8-023A7AB0D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1491630"/>
            <a:ext cx="5688632" cy="379588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4D2D62-1113-C510-AA64-4510268FE999}"/>
              </a:ext>
            </a:extLst>
          </p:cNvPr>
          <p:cNvSpPr txBox="1"/>
          <p:nvPr/>
        </p:nvSpPr>
        <p:spPr>
          <a:xfrm>
            <a:off x="5868144" y="4097687"/>
            <a:ext cx="331236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Quelle: STATISTIK AUSTRIA: „So geht’s uns heute“ Welle 1-4. Fragestellung: „Wie schwer oder leicht können Sie mit Ihrem Haushaltseinkommen die laufenden Ausgaben Ihres Haushalts tätigen?“ – sehr schwer bzw. schwer. N (W1) = 3.535, N (W2) = 3.149, N (W3) = 3.120, N (W4) = 3.206. Gewichtete Ergebnisse.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4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Guter allgemeiner Gesundheitszustand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3" name="Picture" descr="Liniendiagramm zu gutem allgemeinen Gesundheitszustand nach vulnerablen Gruppen. Wesentliche Werte wie im Text beschrieben.">
            <a:extLst>
              <a:ext uri="{FF2B5EF4-FFF2-40B4-BE49-F238E27FC236}">
                <a16:creationId xmlns:a16="http://schemas.microsoft.com/office/drawing/2014/main" id="{99728A1B-D43F-C12F-DD8E-BF0E3F57B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288" y="1635646"/>
            <a:ext cx="5561823" cy="35964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A4A1727-3326-B7F1-1D32-3C6E3DB7E322}"/>
              </a:ext>
            </a:extLst>
          </p:cNvPr>
          <p:cNvSpPr txBox="1"/>
          <p:nvPr/>
        </p:nvSpPr>
        <p:spPr>
          <a:xfrm>
            <a:off x="5868144" y="4158248"/>
            <a:ext cx="32758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ist Ihre Gesundheit im Allgemeinen?“ – Gut oder sehr gut. N (W1) = 3.531, N (W2) = 3.149, N (W3) = 3.120, N (W4)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318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In den letzten vier Wochen meistens oder immer glücklich gewesen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3" name="Picture" descr="Liniendiagramm zu meistens oder immer glücklich gewesen in den letzten vier Wochen nach vulnerablen Gruppen. Wesentliche Werte wie im Text beschrieben.">
            <a:extLst>
              <a:ext uri="{FF2B5EF4-FFF2-40B4-BE49-F238E27FC236}">
                <a16:creationId xmlns:a16="http://schemas.microsoft.com/office/drawing/2014/main" id="{910BA759-A702-8937-D803-750E2FAF58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1851670"/>
            <a:ext cx="5450400" cy="338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1FB95CE-FC99-FC98-8E6B-B5FA7226D6F8}"/>
              </a:ext>
            </a:extLst>
          </p:cNvPr>
          <p:cNvSpPr txBox="1"/>
          <p:nvPr/>
        </p:nvSpPr>
        <p:spPr>
          <a:xfrm>
            <a:off x="5868144" y="4158248"/>
            <a:ext cx="327585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oft waren Sie während der letzten vier Wochen glücklich?“ – Meistens oder immer. N (W1) = 3.535, N (W2) = 3.149, N (W3) = 3.120, N (W4)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626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55576" y="1923678"/>
            <a:ext cx="7272808" cy="108012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sz="2200" dirty="0"/>
              <a:t>Die </a:t>
            </a:r>
            <a:r>
              <a:rPr lang="de-DE" sz="2200" b="1" dirty="0"/>
              <a:t>Krisen</a:t>
            </a:r>
            <a:r>
              <a:rPr lang="de-DE" sz="2200" dirty="0"/>
              <a:t> der vergangenen Jahre hatten sowohl Auswirkungen auf die </a:t>
            </a:r>
            <a:r>
              <a:rPr lang="de-DE" sz="2200" b="1" dirty="0"/>
              <a:t>soziale und wirtschaftliche Situation der Menschen </a:t>
            </a:r>
            <a:r>
              <a:rPr lang="de-DE" sz="2200" dirty="0"/>
              <a:t>als auch auf ihr </a:t>
            </a:r>
            <a:r>
              <a:rPr lang="de-DE" sz="2200" b="1" dirty="0"/>
              <a:t>psychisches Wohlbefinden</a:t>
            </a:r>
            <a:r>
              <a:rPr lang="de-DE" sz="2200" dirty="0"/>
              <a:t>, da diese Faktoren in </a:t>
            </a:r>
            <a:r>
              <a:rPr lang="de-DE" sz="2200" b="1" dirty="0"/>
              <a:t>Zusammenhang</a:t>
            </a:r>
            <a:r>
              <a:rPr lang="de-DE" sz="2200" dirty="0"/>
              <a:t> stehen.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92092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Glücklichsein nach Geschlecht und Bildung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5653CF4-7E6C-95A8-3112-EFFC3007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8" y="1923678"/>
            <a:ext cx="6487200" cy="20770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5555852-447F-0CFA-45A0-32746B27214B}"/>
              </a:ext>
            </a:extLst>
          </p:cNvPr>
          <p:cNvSpPr txBox="1"/>
          <p:nvPr/>
        </p:nvSpPr>
        <p:spPr>
          <a:xfrm>
            <a:off x="5868144" y="4158248"/>
            <a:ext cx="327585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oft waren Sie während der letzten vier Wochen glücklich?“ – Meistens oder immer. N (W1) = 3.535, N (W2) = 3.149, N (W3) = 3.120, N (W4)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210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In den letzten vier Wochen meistens oder immer einsam gewesen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2" name="Picture" descr="Liniendiagramm zu meistens oder immer einsam gewesen in den letzten vier Wochen nach vulnerablen Gruppen. Wesentliche Werte wie im Text beschrieben.">
            <a:extLst>
              <a:ext uri="{FF2B5EF4-FFF2-40B4-BE49-F238E27FC236}">
                <a16:creationId xmlns:a16="http://schemas.microsoft.com/office/drawing/2014/main" id="{E523D905-3BA1-3E54-8503-10F9ABE76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1635646"/>
            <a:ext cx="5760640" cy="360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DC24EC-6DB5-BF9B-1DB6-8A5D940DC97A}"/>
              </a:ext>
            </a:extLst>
          </p:cNvPr>
          <p:cNvSpPr txBox="1"/>
          <p:nvPr/>
        </p:nvSpPr>
        <p:spPr>
          <a:xfrm>
            <a:off x="5868144" y="4158248"/>
            <a:ext cx="327585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Fragestellung: „Wie oft waren Sie während der letzten vier Wochen einsam?“ – meistens oder immer. N (W1) = 3.535, N (W2) = 3.149, N (W3) = 3.120, N (W4) = 3.206. Gewichtete Ergebnisse.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711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Einsamkeit nach Geschlecht und Bildung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79383F4-E359-397D-E93B-2566B773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7654"/>
            <a:ext cx="6487200" cy="20697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11CC91E-D21F-7C13-C875-354B621DD6D1}"/>
              </a:ext>
            </a:extLst>
          </p:cNvPr>
          <p:cNvSpPr txBox="1"/>
          <p:nvPr/>
        </p:nvSpPr>
        <p:spPr>
          <a:xfrm>
            <a:off x="5868144" y="4158248"/>
            <a:ext cx="327585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Fragestellung: „Wie oft waren Sie während der letzten vier Wochen einsam?“ – meistens oder immer. N (W1) = 3.535, N (W2) = 3.149, N (W3) = 3.120, N (W4) = 3.206. Gewichtete Ergebnisse.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703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Hohe allgemeine Lebenszufriedenheit nach Geschlecht und Bildung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9B3C3E8-69AC-D68F-CEF5-54C8D2AD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6" y="1819932"/>
            <a:ext cx="6487200" cy="20796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ABD16D6-819A-C5AC-E119-30D642D4AF21}"/>
              </a:ext>
            </a:extLst>
          </p:cNvPr>
          <p:cNvSpPr txBox="1"/>
          <p:nvPr/>
        </p:nvSpPr>
        <p:spPr>
          <a:xfrm>
            <a:off x="5868144" y="4158248"/>
            <a:ext cx="327585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„Wie zufrieden sind Sie mit Ihrem Leben insgesamt?“ – Antworten zwischen 8 und 10 auf der Skala von 0 = überhaupt nicht zufrieden bis 10 = vollkommen zufrieden. N (W1) = 3.531, N (W2) = 3.149, N (W3) = 3.120, N (W4) = 3.206. Gewichtete Ergebnisse.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5751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Anhang 2: </a:t>
            </a:r>
          </a:p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Ergebnisse anderer Befragungen</a:t>
            </a:r>
            <a:endParaRPr lang="en-US" dirty="0">
              <a:solidFill>
                <a:srgbClr val="9B2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9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Lebenszufriedenheit</a:t>
            </a:r>
            <a:endParaRPr lang="de-DE" sz="1800" dirty="0"/>
          </a:p>
        </p:txBody>
      </p:sp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5FC5B64D-214A-278E-31A2-724072DA4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53921"/>
            <a:ext cx="5076056" cy="38070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79A100-FDBD-5351-4A2B-6866C4F221F5}"/>
              </a:ext>
            </a:extLst>
          </p:cNvPr>
          <p:cNvSpPr txBox="1"/>
          <p:nvPr/>
        </p:nvSpPr>
        <p:spPr>
          <a:xfrm>
            <a:off x="5364088" y="4158248"/>
            <a:ext cx="377991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/>
              <a:t>Alles in allem betrachtet, wie zufrieden sind Sie derzeit mit Ihrem Leben?</a:t>
            </a:r>
            <a:r>
              <a:rPr lang="de-AT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 (0=äußerst unzufrieden, 10=äußerst zufrieden)</a:t>
            </a: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5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Lebenszufriedenheit nach Alter</a:t>
            </a:r>
            <a:endParaRPr lang="de-DE" sz="1800" dirty="0"/>
          </a:p>
        </p:txBody>
      </p:sp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BD4E004-7973-FAEA-22B9-DAD46E0DE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4970204" cy="37276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652F67D-1817-67CD-0407-330E1941EB87}"/>
              </a:ext>
            </a:extLst>
          </p:cNvPr>
          <p:cNvSpPr txBox="1"/>
          <p:nvPr/>
        </p:nvSpPr>
        <p:spPr>
          <a:xfrm>
            <a:off x="5364088" y="4158248"/>
            <a:ext cx="377991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/>
              <a:t>Alles in allem betrachtet, wie zufrieden sind Sie derzeit mit Ihrem Leben?</a:t>
            </a:r>
            <a:r>
              <a:rPr lang="de-AT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 (0=äußerst unzufrieden, 10=äußerst zufrieden)</a:t>
            </a: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3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Lebenszufriedenheit nach Einkommen</a:t>
            </a:r>
            <a:endParaRPr lang="de-DE" sz="1800" dirty="0"/>
          </a:p>
        </p:txBody>
      </p:sp>
      <p:pic>
        <p:nvPicPr>
          <p:cNvPr id="2" name="Grafik 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495B85B-C720-50EC-5C12-93085BF60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" y="1203598"/>
            <a:ext cx="5157192" cy="386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6733E0F-0426-D547-6975-B5DB4BD3D8CC}"/>
              </a:ext>
            </a:extLst>
          </p:cNvPr>
          <p:cNvSpPr txBox="1"/>
          <p:nvPr/>
        </p:nvSpPr>
        <p:spPr>
          <a:xfrm>
            <a:off x="5364088" y="4158248"/>
            <a:ext cx="377991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/>
              <a:t>Alles in allem betrachtet, wie zufrieden sind Sie derzeit mit Ihrem Leben?</a:t>
            </a:r>
            <a:r>
              <a:rPr lang="de-AT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 (0=äußerst unzufrieden, 10=äußerst zufrieden)</a:t>
            </a: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5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So niedergeschlagen, dass einen nichts aufheitern kann</a:t>
            </a:r>
            <a:endParaRPr lang="de-DE" sz="1800" dirty="0"/>
          </a:p>
        </p:txBody>
      </p:sp>
      <p:pic>
        <p:nvPicPr>
          <p:cNvPr id="6" name="Grafik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7DD0727E-0139-DE78-137D-DEE1ED68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808" y="1203598"/>
            <a:ext cx="5157192" cy="3867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39968E-D3BC-4AE4-9AD2-A2FC33ACBB6B}"/>
              </a:ext>
            </a:extLst>
          </p:cNvPr>
          <p:cNvSpPr txBox="1"/>
          <p:nvPr/>
        </p:nvSpPr>
        <p:spPr>
          <a:xfrm>
            <a:off x="71605" y="4147979"/>
            <a:ext cx="377991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oft waren Sie in der letzten Woche so niedergeschlagen, dass Sie nichts aufheitern konnte?</a:t>
            </a:r>
          </a:p>
        </p:txBody>
      </p:sp>
    </p:spTree>
    <p:extLst>
      <p:ext uri="{BB962C8B-B14F-4D97-AF65-F5344CB8AC3E}">
        <p14:creationId xmlns:p14="http://schemas.microsoft.com/office/powerpoint/2010/main" val="116090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So niedergeschlagen, dass einen nichts aufheitern kann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de-DE" sz="1800" dirty="0">
                <a:solidFill>
                  <a:srgbClr val="9B2341"/>
                </a:solidFill>
              </a:rPr>
              <a:t>nach Alter</a:t>
            </a:r>
            <a:endParaRPr lang="de-DE" sz="1800" dirty="0"/>
          </a:p>
        </p:txBody>
      </p:sp>
      <p:pic>
        <p:nvPicPr>
          <p:cNvPr id="2" name="Grafik 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940FAA59-19AA-4DB5-702C-F8B665D7D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78" y="1255008"/>
            <a:ext cx="5184656" cy="3888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0990902-6703-762F-D447-5EC9D9E634AC}"/>
              </a:ext>
            </a:extLst>
          </p:cNvPr>
          <p:cNvSpPr txBox="1"/>
          <p:nvPr/>
        </p:nvSpPr>
        <p:spPr>
          <a:xfrm>
            <a:off x="71605" y="4147979"/>
            <a:ext cx="377991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oft waren Sie in der letzten Woche so niedergeschlagen, dass Sie nichts aufheitern konnte? (0=nie, 4=täglich)</a:t>
            </a:r>
          </a:p>
        </p:txBody>
      </p:sp>
    </p:spTree>
    <p:extLst>
      <p:ext uri="{BB962C8B-B14F-4D97-AF65-F5344CB8AC3E}">
        <p14:creationId xmlns:p14="http://schemas.microsoft.com/office/powerpoint/2010/main" val="190233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9B2341"/>
                </a:solidFill>
              </a:rPr>
              <a:t>Inhalt</a:t>
            </a:r>
            <a:endParaRPr lang="en-US" dirty="0">
              <a:solidFill>
                <a:srgbClr val="9B234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Die „So geht‘s uns heute“-Befragung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Veränderungen der sozialen Situation in Österreich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Einfluss von Krisen auf das psychische Wohlbefinden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Psychisches Wohlbefinden wirtschaftlich vulnerabler Gruppen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/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Anhang 1: Weitere Ergebnisse der „So geht‘s uns heute“-Befragung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/>
              <a:t>Anhang 2: Ergebnisse anderer Befragungen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90295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ACPP &amp; </a:t>
            </a:r>
            <a:r>
              <a:rPr lang="de-DE" dirty="0" err="1">
                <a:solidFill>
                  <a:srgbClr val="9B2341"/>
                </a:solidFill>
              </a:rPr>
              <a:t>WoCo</a:t>
            </a:r>
            <a:r>
              <a:rPr lang="de-DE" dirty="0">
                <a:solidFill>
                  <a:srgbClr val="9B2341"/>
                </a:solidFill>
              </a:rPr>
              <a:t>: So niedergeschlagen, dass einen nichts aufheitern kann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de-DE" sz="1800" dirty="0">
                <a:solidFill>
                  <a:srgbClr val="9B2341"/>
                </a:solidFill>
              </a:rPr>
              <a:t>nach Einkommen</a:t>
            </a:r>
            <a:endParaRPr lang="de-DE" sz="1800" dirty="0"/>
          </a:p>
        </p:txBody>
      </p:sp>
      <p:pic>
        <p:nvPicPr>
          <p:cNvPr id="6" name="Grafik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77A780F-3C0C-77DD-9ECF-DAA21CAF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13" y="1275606"/>
            <a:ext cx="5061182" cy="37958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390B80F-0036-6274-CB81-1AD0E1055DBC}"/>
              </a:ext>
            </a:extLst>
          </p:cNvPr>
          <p:cNvSpPr txBox="1"/>
          <p:nvPr/>
        </p:nvSpPr>
        <p:spPr>
          <a:xfrm>
            <a:off x="71605" y="4147979"/>
            <a:ext cx="377991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Kalleitner, Fabian, Lukas Schlögl und Licia Bobzien (2021). The ‘Work and Corona’ Dashboard. https://woco.univie.ac.at/dashboard/ &amp; 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‘Austrian Corona Panel Project‘ (ACPP). Universität Wien.</a:t>
            </a:r>
          </a:p>
          <a:p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Fragestellung: 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oft waren Sie in der letzten Woche so niedergeschlagen, dass Sie nichts aufheitern konnte? (0=nie, 4=täglich)</a:t>
            </a:r>
          </a:p>
        </p:txBody>
      </p:sp>
    </p:spTree>
    <p:extLst>
      <p:ext uri="{BB962C8B-B14F-4D97-AF65-F5344CB8AC3E}">
        <p14:creationId xmlns:p14="http://schemas.microsoft.com/office/powerpoint/2010/main" val="259407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064896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„So geht‘s uns heute“ – Befragung</a:t>
            </a:r>
            <a:endParaRPr lang="en-US" dirty="0">
              <a:solidFill>
                <a:srgbClr val="9B2341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Quartalsweise von Statistik Austria durchgeführte Befragung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Finanziert von Eurostat und Sozialministerium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Ziele: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800" dirty="0"/>
              <a:t>Zeitnahe und aussagekräftige Informationen über die soziale Lage in unsicheren Zeiten gewinnen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800" dirty="0"/>
              <a:t>Veränderungen in sozialen Gefährdungslagen in kurzen Abständen nachzeichnen und soziale Krisenfolgen analysieren</a:t>
            </a:r>
            <a:endParaRPr lang="de-DE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F886A-02AA-8D0D-C122-6AF4A7DDA851}"/>
              </a:ext>
            </a:extLst>
          </p:cNvPr>
          <p:cNvGrpSpPr/>
          <p:nvPr/>
        </p:nvGrpSpPr>
        <p:grpSpPr>
          <a:xfrm>
            <a:off x="454968" y="4047934"/>
            <a:ext cx="6709320" cy="802193"/>
            <a:chOff x="454968" y="4047934"/>
            <a:chExt cx="6709320" cy="80219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B90861C-93BB-748D-CC22-856257B6339F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227934"/>
              <a:ext cx="61926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1F5761-107A-E26B-FD48-2D84D30716BB}"/>
                </a:ext>
              </a:extLst>
            </p:cNvPr>
            <p:cNvCxnSpPr/>
            <p:nvPr/>
          </p:nvCxnSpPr>
          <p:spPr>
            <a:xfrm>
              <a:off x="986419" y="4047934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10F95AE-36FC-2C64-1628-C78790B6F8D7}"/>
                </a:ext>
              </a:extLst>
            </p:cNvPr>
            <p:cNvCxnSpPr/>
            <p:nvPr/>
          </p:nvCxnSpPr>
          <p:spPr>
            <a:xfrm>
              <a:off x="2195736" y="4047934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34A2F40-A034-7632-5ED8-621EB264A67A}"/>
                </a:ext>
              </a:extLst>
            </p:cNvPr>
            <p:cNvCxnSpPr/>
            <p:nvPr/>
          </p:nvCxnSpPr>
          <p:spPr>
            <a:xfrm>
              <a:off x="3419872" y="4047934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10FDC3-638A-BC08-222C-70679339585F}"/>
                </a:ext>
              </a:extLst>
            </p:cNvPr>
            <p:cNvCxnSpPr/>
            <p:nvPr/>
          </p:nvCxnSpPr>
          <p:spPr>
            <a:xfrm>
              <a:off x="4644008" y="4047934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A845C8-7F3D-8BD3-A683-A49E583730A4}"/>
                </a:ext>
              </a:extLst>
            </p:cNvPr>
            <p:cNvCxnSpPr/>
            <p:nvPr/>
          </p:nvCxnSpPr>
          <p:spPr>
            <a:xfrm>
              <a:off x="5868144" y="4047934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B476C1-DCEE-33F6-65F7-078D74EAB8BE}"/>
                </a:ext>
              </a:extLst>
            </p:cNvPr>
            <p:cNvSpPr txBox="1"/>
            <p:nvPr/>
          </p:nvSpPr>
          <p:spPr>
            <a:xfrm>
              <a:off x="454968" y="4234574"/>
              <a:ext cx="103326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Q4/2021</a:t>
              </a:r>
            </a:p>
            <a:p>
              <a:pPr algn="ctr"/>
              <a:r>
                <a:rPr lang="de-DE" sz="1700" dirty="0"/>
                <a:t>W1</a:t>
              </a:r>
              <a:endParaRPr lang="de-AT" sz="1700" dirty="0" err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79867-32D7-BC7D-97E6-4A6CFED0DD3F}"/>
                </a:ext>
              </a:extLst>
            </p:cNvPr>
            <p:cNvSpPr txBox="1"/>
            <p:nvPr/>
          </p:nvSpPr>
          <p:spPr>
            <a:xfrm>
              <a:off x="1674889" y="4234574"/>
              <a:ext cx="103326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Q1/2022</a:t>
              </a:r>
            </a:p>
            <a:p>
              <a:pPr algn="ctr"/>
              <a:r>
                <a:rPr lang="de-DE" sz="1700" dirty="0"/>
                <a:t>W2</a:t>
              </a:r>
              <a:endParaRPr lang="de-AT" sz="1700" dirty="0" err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124C0-DEB5-C73B-9775-5BDCB6AFD2F4}"/>
                </a:ext>
              </a:extLst>
            </p:cNvPr>
            <p:cNvSpPr txBox="1"/>
            <p:nvPr/>
          </p:nvSpPr>
          <p:spPr>
            <a:xfrm>
              <a:off x="2900430" y="4225958"/>
              <a:ext cx="103326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Q2/2022</a:t>
              </a:r>
            </a:p>
            <a:p>
              <a:pPr algn="ctr"/>
              <a:r>
                <a:rPr lang="de-DE" sz="1700" dirty="0"/>
                <a:t>W3</a:t>
              </a:r>
              <a:endParaRPr lang="de-AT" sz="1700" dirty="0" err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4EF60E-B6FF-3854-310F-F239506D10D6}"/>
                </a:ext>
              </a:extLst>
            </p:cNvPr>
            <p:cNvSpPr txBox="1"/>
            <p:nvPr/>
          </p:nvSpPr>
          <p:spPr>
            <a:xfrm>
              <a:off x="4127376" y="4230962"/>
              <a:ext cx="103326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700" b="1" dirty="0"/>
                <a:t>Q3/2022</a:t>
              </a:r>
            </a:p>
            <a:p>
              <a:pPr algn="ctr"/>
              <a:r>
                <a:rPr lang="de-DE" sz="1700" b="1" dirty="0"/>
                <a:t>W4</a:t>
              </a:r>
              <a:endParaRPr lang="de-AT" sz="1700" b="1" dirty="0" err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91CBC0-8F63-F33E-0DD4-745C0624FD64}"/>
                </a:ext>
              </a:extLst>
            </p:cNvPr>
            <p:cNvSpPr txBox="1"/>
            <p:nvPr/>
          </p:nvSpPr>
          <p:spPr>
            <a:xfrm>
              <a:off x="5351512" y="4234574"/>
              <a:ext cx="103326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700" dirty="0">
                  <a:solidFill>
                    <a:schemeClr val="bg1">
                      <a:lumMod val="65000"/>
                    </a:schemeClr>
                  </a:solidFill>
                </a:rPr>
                <a:t>Q4/2022</a:t>
              </a:r>
            </a:p>
            <a:p>
              <a:pPr algn="ctr"/>
              <a:r>
                <a:rPr lang="de-DE" sz="1700" dirty="0">
                  <a:solidFill>
                    <a:schemeClr val="bg1">
                      <a:lumMod val="65000"/>
                    </a:schemeClr>
                  </a:solidFill>
                </a:rPr>
                <a:t>W5</a:t>
              </a:r>
              <a:endParaRPr lang="de-AT" sz="1700" dirty="0" err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34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248472"/>
          </a:xfrm>
        </p:spPr>
        <p:txBody>
          <a:bodyPr/>
          <a:lstStyle/>
          <a:p>
            <a:pPr marL="0" lvl="0" indent="0">
              <a:buNone/>
            </a:pPr>
            <a:r>
              <a:rPr lang="de-AT" dirty="0">
                <a:solidFill>
                  <a:srgbClr val="9B2341"/>
                </a:solidFill>
              </a:rPr>
              <a:t>„So geht‘s uns heute“ – Befragung</a:t>
            </a:r>
            <a:endParaRPr lang="en-US" dirty="0">
              <a:solidFill>
                <a:srgbClr val="9B2341"/>
              </a:solidFill>
            </a:endParaRP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100" dirty="0"/>
              <a:t>Längsschnittdesign: dieselben Personen werden quartalsweise wiederholt befragt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2100" dirty="0"/>
              <a:t>Über 3.500 Personen zwischen 16 und 69 Jahren haben an der ersten Befragungswelle in Österreich teilgenommen (W4: 3.206)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2100" dirty="0"/>
              <a:t>Schwerpunkte</a:t>
            </a:r>
          </a:p>
          <a:p>
            <a:pPr marL="863902" marR="0" lvl="1" indent="-395955" algn="l" defTabSz="91429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</a:rPr>
              <a:t>Einkommensveränderungen</a:t>
            </a:r>
          </a:p>
          <a:p>
            <a:pPr marL="863902" marR="0" lvl="1" indent="-395955" algn="l" defTabSz="91429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</a:rPr>
              <a:t>Finanzielle Schwierigkeiten in den Privathaushalten</a:t>
            </a:r>
          </a:p>
          <a:p>
            <a:pPr lvl="1">
              <a:spcBef>
                <a:spcPts val="300"/>
              </a:spcBef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solidFill>
                  <a:srgbClr val="000000"/>
                </a:solidFill>
                <a:latin typeface="Calibri (Body)"/>
              </a:rPr>
              <a:t>Zukunftserwartungen (Welle 2)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(Body)"/>
            </a:endParaRPr>
          </a:p>
          <a:p>
            <a:pPr marL="863902" marR="0" lvl="1" indent="-395955" algn="l" defTabSz="91429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</a:rPr>
              <a:t>Wohnkosten (Welle 3)</a:t>
            </a:r>
          </a:p>
          <a:p>
            <a:pPr marL="863902" marR="0" lvl="1" indent="-395955" algn="l" defTabSz="91429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</a:rPr>
              <a:t>Gesundheit und Wohlbefinden (Welle 4)</a:t>
            </a:r>
          </a:p>
        </p:txBody>
      </p:sp>
    </p:spTree>
    <p:extLst>
      <p:ext uri="{BB962C8B-B14F-4D97-AF65-F5344CB8AC3E}">
        <p14:creationId xmlns:p14="http://schemas.microsoft.com/office/powerpoint/2010/main" val="208313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9B2341"/>
                </a:solidFill>
              </a:rPr>
              <a:t>Veränderungen der sozialen Situation in Österreich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Mehr als ein Drittel der Befragten gaben an, in den vergangenen 12 Monaten Einkommensverluste erlitten zu haben </a:t>
            </a:r>
            <a:r>
              <a:rPr lang="de-AT" sz="2000" dirty="0">
                <a:sym typeface="Wingdings" panose="05000000000000000000" pitchFamily="2" charset="2"/>
              </a:rPr>
              <a:t> hochgerechnet 2,3 Mio. Personen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Hauptgründe: hohe Inflation, reduzierte Arbeitszeit/verringerter Lohn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Am stärksten betroffen sind wirtschaftlich vulnerable Gruppen</a:t>
            </a:r>
          </a:p>
          <a:p>
            <a:pPr marL="792314" lvl="1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600" dirty="0">
                <a:sym typeface="Wingdings" panose="05000000000000000000" pitchFamily="2" charset="2"/>
              </a:rPr>
              <a:t>Personen mit geringem Haushaltseinkommen</a:t>
            </a:r>
          </a:p>
          <a:p>
            <a:pPr marL="792314" lvl="1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600" dirty="0">
                <a:sym typeface="Wingdings" panose="05000000000000000000" pitchFamily="2" charset="2"/>
              </a:rPr>
              <a:t>von Arbeitslosigkeit betroffene Haushalte</a:t>
            </a:r>
          </a:p>
          <a:p>
            <a:pPr marL="792314" lvl="1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600" dirty="0" err="1">
                <a:sym typeface="Wingdings" panose="05000000000000000000" pitchFamily="2" charset="2"/>
              </a:rPr>
              <a:t>Alleinerzieher:innen</a:t>
            </a:r>
            <a:endParaRPr lang="de-AT" sz="1600" dirty="0">
              <a:sym typeface="Wingdings" panose="05000000000000000000" pitchFamily="2" charset="2"/>
            </a:endParaRPr>
          </a:p>
          <a:p>
            <a:pPr marL="792314" lvl="1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600" dirty="0">
                <a:sym typeface="Wingdings" panose="05000000000000000000" pitchFamily="2" charset="2"/>
              </a:rPr>
              <a:t>Familien mit mehreren Kindern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Materielle Deprivation nimmt zu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Zahlung der Wohnkosten wird zunehmend eine Herausforderung</a:t>
            </a:r>
          </a:p>
          <a:p>
            <a:pPr marL="792314" lvl="1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AT" sz="1600" dirty="0">
                <a:sym typeface="Wingdings" panose="05000000000000000000" pitchFamily="2" charset="2"/>
              </a:rPr>
              <a:t>Für 22% (1,4 Mio. Personen) schwere finanzielle Belastung</a:t>
            </a:r>
          </a:p>
        </p:txBody>
      </p:sp>
    </p:spTree>
    <p:extLst>
      <p:ext uri="{BB962C8B-B14F-4D97-AF65-F5344CB8AC3E}">
        <p14:creationId xmlns:p14="http://schemas.microsoft.com/office/powerpoint/2010/main" val="347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9B2341"/>
                </a:solidFill>
              </a:rPr>
              <a:t>Materielle Deprivation: Nicht-Leistbarkeit verschiedener Güter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56BF5AB-3316-520A-ADE3-43787ABCB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1992"/>
              </p:ext>
            </p:extLst>
          </p:nvPr>
        </p:nvGraphicFramePr>
        <p:xfrm>
          <a:off x="323528" y="1408490"/>
          <a:ext cx="7848871" cy="2660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8967">
                  <a:extLst>
                    <a:ext uri="{9D8B030D-6E8A-4147-A177-3AD203B41FA5}">
                      <a16:colId xmlns:a16="http://schemas.microsoft.com/office/drawing/2014/main" val="1671505287"/>
                    </a:ext>
                  </a:extLst>
                </a:gridCol>
                <a:gridCol w="1131808">
                  <a:extLst>
                    <a:ext uri="{9D8B030D-6E8A-4147-A177-3AD203B41FA5}">
                      <a16:colId xmlns:a16="http://schemas.microsoft.com/office/drawing/2014/main" val="4213981117"/>
                    </a:ext>
                  </a:extLst>
                </a:gridCol>
                <a:gridCol w="1189889">
                  <a:extLst>
                    <a:ext uri="{9D8B030D-6E8A-4147-A177-3AD203B41FA5}">
                      <a16:colId xmlns:a16="http://schemas.microsoft.com/office/drawing/2014/main" val="4168877708"/>
                    </a:ext>
                  </a:extLst>
                </a:gridCol>
                <a:gridCol w="1189889">
                  <a:extLst>
                    <a:ext uri="{9D8B030D-6E8A-4147-A177-3AD203B41FA5}">
                      <a16:colId xmlns:a16="http://schemas.microsoft.com/office/drawing/2014/main" val="3648468225"/>
                    </a:ext>
                  </a:extLst>
                </a:gridCol>
                <a:gridCol w="1188318">
                  <a:extLst>
                    <a:ext uri="{9D8B030D-6E8A-4147-A177-3AD203B41FA5}">
                      <a16:colId xmlns:a16="http://schemas.microsoft.com/office/drawing/2014/main" val="2284234507"/>
                    </a:ext>
                  </a:extLst>
                </a:gridCol>
              </a:tblGrid>
              <a:tr h="350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Was nicht leistbar ist: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Q4/2021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Q1/2022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Q2/2022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Q3/2022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436036639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Unerwartete Ausgaben &gt; 1.000 €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29,1%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26,8%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27,9%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28,9%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923444848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Jährlicher Urlaub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25,2%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23,2%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24,8%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28,2%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3889072294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Regelmäßige Freizeitaktivitäten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18,7%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19,4%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22,2%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25,3%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2518104202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Ersetzen abgenutzter Möbel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12,6%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13,9%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14,5%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17,4%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3877589212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Sich Kleinigkeiten gönnen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10,9%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12,4%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12,6%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14,6%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757678229"/>
                  </a:ext>
                </a:extLst>
              </a:tr>
              <a:tr h="38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Wohnung warm halten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6,0%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6,1%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8,4%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11,3%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254340898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BBE317B-147D-3629-8693-519D942F46C5}"/>
              </a:ext>
            </a:extLst>
          </p:cNvPr>
          <p:cNvSpPr txBox="1"/>
          <p:nvPr/>
        </p:nvSpPr>
        <p:spPr>
          <a:xfrm>
            <a:off x="313452" y="4068508"/>
            <a:ext cx="83630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 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Auswahl von 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EU-Indikatoren zur materiellen Deprivation.</a:t>
            </a:r>
          </a:p>
          <a:p>
            <a:r>
              <a:rPr lang="de-DE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(W1) = 3.535, N (W2) = 3.149, N (W3) = 3.120, N (W4) = 3.206. Gewichtete Ergebnisse.</a:t>
            </a:r>
            <a:endParaRPr lang="en-US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ECCAFD-C9FF-1B8A-D790-8D9311F0455A}"/>
              </a:ext>
            </a:extLst>
          </p:cNvPr>
          <p:cNvSpPr txBox="1"/>
          <p:nvPr/>
        </p:nvSpPr>
        <p:spPr>
          <a:xfrm>
            <a:off x="313453" y="4529805"/>
            <a:ext cx="598673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9B2341"/>
              </a:buClr>
              <a:buFont typeface="Wingdings" panose="05000000000000000000" pitchFamily="2" charset="2"/>
              <a:buChar char="Ø"/>
            </a:pPr>
            <a:r>
              <a:rPr lang="de-AT" dirty="0">
                <a:sym typeface="Wingdings" panose="05000000000000000000" pitchFamily="2" charset="2"/>
              </a:rPr>
              <a:t>Zunahme materieller Deprivation seit</a:t>
            </a:r>
            <a:r>
              <a:rPr lang="de-AT" sz="1800" dirty="0">
                <a:sym typeface="Wingdings" panose="05000000000000000000" pitchFamily="2" charset="2"/>
              </a:rPr>
              <a:t> Q4/2021</a:t>
            </a:r>
          </a:p>
        </p:txBody>
      </p:sp>
    </p:spTree>
    <p:extLst>
      <p:ext uri="{BB962C8B-B14F-4D97-AF65-F5344CB8AC3E}">
        <p14:creationId xmlns:p14="http://schemas.microsoft.com/office/powerpoint/2010/main" val="37458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712968" cy="417646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9B2341"/>
                </a:solidFill>
              </a:rPr>
              <a:t>Wohnkosten als schwere finanzielle Belastung</a:t>
            </a:r>
          </a:p>
          <a:p>
            <a:pPr marL="360363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2" name="Picture" descr="Liniendiagramm zu Wohnkosten als schwere finanzielle Belastung nach vulnerablen Gruppen. Wesentliche Werte wie im Text beschrieben.">
            <a:extLst>
              <a:ext uri="{FF2B5EF4-FFF2-40B4-BE49-F238E27FC236}">
                <a16:creationId xmlns:a16="http://schemas.microsoft.com/office/drawing/2014/main" id="{8D19125C-FFB5-FA96-2DFB-67A3C01B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352" y="1347614"/>
            <a:ext cx="6252848" cy="387676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06B1B2-0EC1-ECD4-BF56-AF95247FB077}"/>
              </a:ext>
            </a:extLst>
          </p:cNvPr>
          <p:cNvSpPr txBox="1"/>
          <p:nvPr/>
        </p:nvSpPr>
        <p:spPr>
          <a:xfrm>
            <a:off x="6372200" y="4358092"/>
            <a:ext cx="27042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STATISTIK AUSTRIA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„So geht’s uns heute“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 1-4. </a:t>
            </a:r>
            <a:r>
              <a:rPr lang="pl-PL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(W1) = 3.535, N (W2) = 3.149, N (W3) = 3.120, N (W4) = 3.206. </a:t>
            </a: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Gewichtete Ergebnisse.</a:t>
            </a:r>
            <a:endParaRPr lang="en-US" sz="1000" dirty="0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BA84ECAE-41F6-0F23-00CD-357701EDA425}"/>
              </a:ext>
            </a:extLst>
          </p:cNvPr>
          <p:cNvSpPr/>
          <p:nvPr/>
        </p:nvSpPr>
        <p:spPr>
          <a:xfrm>
            <a:off x="6564288" y="2211710"/>
            <a:ext cx="2579712" cy="360040"/>
          </a:xfrm>
          <a:prstGeom prst="leftArrow">
            <a:avLst>
              <a:gd name="adj1" fmla="val 477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771550"/>
            <a:ext cx="8640960" cy="4248472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9B2341"/>
                </a:solidFill>
              </a:rPr>
              <a:t>Einfluss von Krisen auf das psychische Wohlbefinden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Akute Stressfaktoren senken allgemeines psychisches Wohlbefinden und können Depressionen auslösen bzw. verstärken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AT" sz="2000" dirty="0">
                <a:sym typeface="Wingdings" panose="05000000000000000000" pitchFamily="2" charset="2"/>
              </a:rPr>
              <a:t>Auswirkungen von Krisen sind ungleich verteilt. Corona Pandemie und Inflationskrise treffen wirtschaftlich vulnerable Gruppen besonders stark.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Finanzielle Probleme – wie </a:t>
            </a:r>
            <a:r>
              <a:rPr lang="de-DE" sz="2000" dirty="0" err="1">
                <a:sym typeface="Wingdings" panose="05000000000000000000" pitchFamily="2" charset="2"/>
              </a:rPr>
              <a:t>zB</a:t>
            </a:r>
            <a:r>
              <a:rPr lang="de-DE" sz="2000" dirty="0">
                <a:sym typeface="Wingdings" panose="05000000000000000000" pitchFamily="2" charset="2"/>
              </a:rPr>
              <a:t> „Kann ich mir Miete und Stromrechnung noch leisten?“ – sind zusätzliche Stressfaktoren, die sich negativ auf das psychische Wohlbefinden auswirken.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Vermindertes psychisches Wohlbefinden wirkt sich negativ auf Leistungsfähigkeit aus → verstärkt wirtschaftliche Vulnerabilität</a:t>
            </a:r>
            <a:endParaRPr lang="de-AT" sz="2000" dirty="0">
              <a:sym typeface="Wingdings" panose="05000000000000000000" pitchFamily="2" charset="2"/>
            </a:endParaRP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de-AT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4067284"/>
      </p:ext>
    </p:extLst>
  </p:cSld>
  <p:clrMapOvr>
    <a:masterClrMapping/>
  </p:clrMapOvr>
</p:sld>
</file>

<file path=ppt/theme/theme1.xml><?xml version="1.0" encoding="utf-8"?>
<a:theme xmlns:a="http://schemas.openxmlformats.org/drawingml/2006/main" name="EQUI_presentation_evalu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ain Slides 16:9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EQUI_presentation_evalu</Template>
  <TotalTime>0</TotalTime>
  <Words>1999</Words>
  <Application>Microsoft Office PowerPoint</Application>
  <PresentationFormat>Bildschirmpräsentation (16:9)</PresentationFormat>
  <Paragraphs>152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(Body)</vt:lpstr>
      <vt:lpstr>Wingdings</vt:lpstr>
      <vt:lpstr>EQUI_presentation_evalu</vt:lpstr>
      <vt:lpstr>Main Slides 16:9</vt:lpstr>
      <vt:lpstr>Psychisches Wohlbefinden, Pandemie und soziale Situation – aktuelle Ergebnisse der „So geht’s uns heute“-Befragung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In_Equality and Education (equi)</dc:title>
  <dc:creator>Mario Steiner</dc:creator>
  <cp:lastModifiedBy>Monika Mühlböck</cp:lastModifiedBy>
  <cp:revision>50</cp:revision>
  <cp:lastPrinted>2019-09-11T09:58:16Z</cp:lastPrinted>
  <dcterms:created xsi:type="dcterms:W3CDTF">2019-08-29T17:15:53Z</dcterms:created>
  <dcterms:modified xsi:type="dcterms:W3CDTF">2023-04-04T09:18:34Z</dcterms:modified>
</cp:coreProperties>
</file>